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259" r:id="rId4"/>
    <p:sldId id="260" r:id="rId5"/>
    <p:sldId id="258" r:id="rId6"/>
    <p:sldId id="261" r:id="rId7"/>
    <p:sldId id="257" r:id="rId8"/>
    <p:sldId id="262" r:id="rId9"/>
    <p:sldId id="263" r:id="rId10"/>
    <p:sldId id="271" r:id="rId11"/>
    <p:sldId id="272" r:id="rId12"/>
    <p:sldId id="273" r:id="rId13"/>
    <p:sldId id="264" r:id="rId14"/>
    <p:sldId id="266" r:id="rId15"/>
    <p:sldId id="267" r:id="rId16"/>
    <p:sldId id="268" r:id="rId17"/>
    <p:sldId id="269" r:id="rId18"/>
    <p:sldId id="274" r:id="rId19"/>
    <p:sldId id="276" r:id="rId20"/>
    <p:sldId id="278" r:id="rId21"/>
    <p:sldId id="279" r:id="rId22"/>
    <p:sldId id="280" r:id="rId23"/>
    <p:sldId id="282" r:id="rId24"/>
    <p:sldId id="281" r:id="rId25"/>
    <p:sldId id="283" r:id="rId26"/>
    <p:sldId id="284" r:id="rId27"/>
    <p:sldId id="285" r:id="rId28"/>
    <p:sldId id="286" r:id="rId29"/>
    <p:sldId id="287" r:id="rId30"/>
    <p:sldId id="288" r:id="rId31"/>
    <p:sldId id="289" r:id="rId32"/>
    <p:sldId id="292" r:id="rId33"/>
    <p:sldId id="265" r:id="rId34"/>
    <p:sldId id="301" r:id="rId35"/>
    <p:sldId id="295" r:id="rId36"/>
    <p:sldId id="296" r:id="rId37"/>
    <p:sldId id="297" r:id="rId38"/>
    <p:sldId id="298" r:id="rId39"/>
    <p:sldId id="299" r:id="rId40"/>
    <p:sldId id="306" r:id="rId41"/>
    <p:sldId id="300" r:id="rId42"/>
    <p:sldId id="302" r:id="rId43"/>
    <p:sldId id="303" r:id="rId44"/>
    <p:sldId id="304" r:id="rId45"/>
    <p:sldId id="305" r:id="rId46"/>
    <p:sldId id="307" r:id="rId47"/>
    <p:sldId id="308" r:id="rId48"/>
    <p:sldId id="309" r:id="rId49"/>
    <p:sldId id="310" r:id="rId50"/>
    <p:sldId id="312" r:id="rId51"/>
    <p:sldId id="313" r:id="rId52"/>
    <p:sldId id="311" r:id="rId53"/>
    <p:sldId id="315" r:id="rId54"/>
    <p:sldId id="293" r:id="rId55"/>
    <p:sldId id="270" r:id="rId56"/>
    <p:sldId id="29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33FF"/>
    <a:srgbClr val="FFFF00"/>
    <a:srgbClr val="FF7C8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6" d="100"/>
          <a:sy n="56" d="100"/>
        </p:scale>
        <p:origin x="16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4/3/2024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Bhopal_disaster#cite_note-:0-19"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Bhopal_disaster#cite_note-22"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Bhopal_disaster#cite_note-D-29"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researchgate.net/figure/A-n-example-of-event-tree-analysis_fig1_235957458" TargetMode="External"/><Relationship Id="rId2" Type="http://schemas.openxmlformats.org/officeDocument/2006/relationships/hyperlink" Target="https://www.system-safety.org/issc2018/wp-content/uploads/2018/05/Ericson-FTA_Tutorial.pdf" TargetMode="External"/><Relationship Id="rId1" Type="http://schemas.openxmlformats.org/officeDocument/2006/relationships/slideLayout" Target="../slideLayouts/slideLayout2.xml"/><Relationship Id="rId6" Type="http://schemas.openxmlformats.org/officeDocument/2006/relationships/hyperlink" Target="https://www.dnaindia.com/india/report-hazardous-waste-of-union-carbide-to-be-disposed-of-govt-2360516" TargetMode="External"/><Relationship Id="rId5" Type="http://schemas.openxmlformats.org/officeDocument/2006/relationships/hyperlink" Target="https://esub.com/improve-construction-site-safety/" TargetMode="External"/><Relationship Id="rId4" Type="http://schemas.openxmlformats.org/officeDocument/2006/relationships/hyperlink" Target="https://www.constructconnect.com/blog/10-construction-site-safety-tip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7849" y="1042988"/>
            <a:ext cx="9853614" cy="3342744"/>
          </a:xfrm>
        </p:spPr>
        <p:txBody>
          <a:bodyPr>
            <a:normAutofit fontScale="90000"/>
          </a:bodyPr>
          <a:lstStyle/>
          <a:p>
            <a:pPr algn="ctr"/>
            <a:br>
              <a:rPr lang="en-US" dirty="0"/>
            </a:br>
            <a:br>
              <a:rPr lang="en-US" dirty="0"/>
            </a:br>
            <a:r>
              <a:rPr lang="en-US" b="1" dirty="0"/>
              <a:t>PROFESSIONAL ETHICS – ESB 402</a:t>
            </a:r>
            <a:br>
              <a:rPr lang="en-US" b="1" dirty="0"/>
            </a:br>
            <a:br>
              <a:rPr lang="en-US" dirty="0"/>
            </a:br>
            <a:br>
              <a:rPr lang="en-US" dirty="0"/>
            </a:br>
            <a:r>
              <a:rPr lang="en-US" sz="6000" b="1" dirty="0"/>
              <a:t>ENGINEERS COMMITMENT TO SAFETY</a:t>
            </a:r>
          </a:p>
        </p:txBody>
      </p:sp>
      <p:sp>
        <p:nvSpPr>
          <p:cNvPr id="3" name="Subtitle 2"/>
          <p:cNvSpPr>
            <a:spLocks noGrp="1"/>
          </p:cNvSpPr>
          <p:nvPr>
            <p:ph type="subTitle" idx="1"/>
          </p:nvPr>
        </p:nvSpPr>
        <p:spPr>
          <a:xfrm>
            <a:off x="3376612" y="5114926"/>
            <a:ext cx="7197726" cy="1743074"/>
          </a:xfrm>
        </p:spPr>
        <p:txBody>
          <a:bodyPr>
            <a:normAutofit fontScale="92500" lnSpcReduction="10000"/>
          </a:bodyPr>
          <a:lstStyle/>
          <a:p>
            <a:pPr algn="ctr"/>
            <a:r>
              <a:rPr lang="en-US" sz="3200" b="1" dirty="0"/>
              <a:t>Faculty of engineering</a:t>
            </a:r>
          </a:p>
          <a:p>
            <a:pPr algn="ctr"/>
            <a:r>
              <a:rPr lang="en-US" sz="3200" b="1" dirty="0"/>
              <a:t>Sri </a:t>
            </a:r>
            <a:r>
              <a:rPr lang="en-US" sz="3200" b="1" dirty="0" err="1"/>
              <a:t>lanka</a:t>
            </a:r>
            <a:r>
              <a:rPr lang="en-US" sz="3200" b="1" dirty="0"/>
              <a:t> technological campus</a:t>
            </a:r>
          </a:p>
          <a:p>
            <a:pPr algn="ctr"/>
            <a:r>
              <a:rPr lang="en-US" sz="3200" b="1" dirty="0"/>
              <a:t> 5</a:t>
            </a:r>
            <a:r>
              <a:rPr lang="en-US" sz="3200" b="1" baseline="30000" dirty="0"/>
              <a:t>th</a:t>
            </a:r>
            <a:r>
              <a:rPr lang="en-US" sz="3200" b="1" dirty="0"/>
              <a:t> April 2024</a:t>
            </a:r>
          </a:p>
          <a:p>
            <a:pPr algn="ctr"/>
            <a:endParaRPr lang="en-US" sz="3200" dirty="0"/>
          </a:p>
        </p:txBody>
      </p:sp>
    </p:spTree>
    <p:extLst>
      <p:ext uri="{BB962C8B-B14F-4D97-AF65-F5344CB8AC3E}">
        <p14:creationId xmlns:p14="http://schemas.microsoft.com/office/powerpoint/2010/main" val="1239957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263"/>
            <a:ext cx="10131425" cy="1456267"/>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3" name="Content Placeholder 2"/>
          <p:cNvSpPr>
            <a:spLocks noGrp="1"/>
          </p:cNvSpPr>
          <p:nvPr>
            <p:ph idx="1"/>
          </p:nvPr>
        </p:nvSpPr>
        <p:spPr>
          <a:xfrm>
            <a:off x="636587" y="1665818"/>
            <a:ext cx="10879138" cy="4749270"/>
          </a:xfrm>
        </p:spPr>
        <p:txBody>
          <a:bodyPr>
            <a:normAutofit/>
          </a:bodyPr>
          <a:lstStyle/>
          <a:p>
            <a:r>
              <a:rPr lang="en-US" sz="2800" dirty="0"/>
              <a:t> A RISK is the potential that something unwanted and harmful may occur</a:t>
            </a:r>
          </a:p>
          <a:p>
            <a:r>
              <a:rPr lang="en-US" sz="2800" dirty="0"/>
              <a:t>Risk, like harm, is a broad concept covering many different types of unwanted occurrences. In regard to technology, it can equally well include dangers of bodily harm, of economic loss, or of environmental degradation. These in turn can be caused by delayed job completion, faulty products or systems, or economically or environmentally injurious solutions to technological problems. </a:t>
            </a:r>
          </a:p>
          <a:p>
            <a:endParaRPr lang="en-US" sz="2800" dirty="0"/>
          </a:p>
        </p:txBody>
      </p:sp>
    </p:spTree>
    <p:extLst>
      <p:ext uri="{BB962C8B-B14F-4D97-AF65-F5344CB8AC3E}">
        <p14:creationId xmlns:p14="http://schemas.microsoft.com/office/powerpoint/2010/main" val="148352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9539"/>
            <a:ext cx="10131425" cy="862012"/>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3" name="Content Placeholder 2"/>
          <p:cNvSpPr>
            <a:spLocks noGrp="1"/>
          </p:cNvSpPr>
          <p:nvPr>
            <p:ph idx="1"/>
          </p:nvPr>
        </p:nvSpPr>
        <p:spPr>
          <a:xfrm>
            <a:off x="685801" y="1085850"/>
            <a:ext cx="10729912" cy="5572125"/>
          </a:xfrm>
        </p:spPr>
        <p:txBody>
          <a:bodyPr>
            <a:normAutofit fontScale="92500"/>
          </a:bodyPr>
          <a:lstStyle/>
          <a:p>
            <a:r>
              <a:rPr lang="en-US" sz="2400" dirty="0"/>
              <a:t>Good engineering practice has always been concerned with safety. But as technology’s influence on society has grown, so has public concern about technological risks increased</a:t>
            </a:r>
          </a:p>
          <a:p>
            <a:endParaRPr lang="en-US" sz="2400" dirty="0"/>
          </a:p>
          <a:p>
            <a:r>
              <a:rPr lang="en-US" sz="2800" b="1" dirty="0">
                <a:solidFill>
                  <a:schemeClr val="accent2">
                    <a:lumMod val="60000"/>
                    <a:lumOff val="40000"/>
                  </a:schemeClr>
                </a:solidFill>
              </a:rPr>
              <a:t>ACCEPTABILITY OF RISK :</a:t>
            </a:r>
          </a:p>
          <a:p>
            <a:r>
              <a:rPr lang="en-US" sz="2400" dirty="0"/>
              <a:t>This is influenced by such factors as </a:t>
            </a:r>
          </a:p>
          <a:p>
            <a:pPr marL="457200" indent="-457200">
              <a:buAutoNum type="arabicParenBoth"/>
            </a:pPr>
            <a:r>
              <a:rPr lang="en-US" sz="2400" dirty="0"/>
              <a:t>whether the risk is accepted voluntarily;</a:t>
            </a:r>
          </a:p>
          <a:p>
            <a:pPr marL="457200" indent="-457200">
              <a:buAutoNum type="arabicParenBoth"/>
            </a:pPr>
            <a:r>
              <a:rPr lang="en-US" sz="2400" dirty="0"/>
              <a:t>the effects of knowledge on how the probabilities of harm (or benefit) are known or perceived; </a:t>
            </a:r>
          </a:p>
          <a:p>
            <a:pPr marL="457200" indent="-457200">
              <a:buAutoNum type="arabicParenBoth"/>
            </a:pPr>
            <a:r>
              <a:rPr lang="en-US" sz="2400" dirty="0"/>
              <a:t>if the risks are job-related or other pressures exist that cause people to be aware of or to overlook risks; </a:t>
            </a:r>
          </a:p>
          <a:p>
            <a:pPr marL="457200" indent="-457200">
              <a:buAutoNum type="arabicParenBoth"/>
            </a:pPr>
            <a:r>
              <a:rPr lang="en-US" sz="2400" dirty="0"/>
              <a:t>whether the effects of a risky activity or situation are immediately noticeable or are close at hand; </a:t>
            </a:r>
          </a:p>
          <a:p>
            <a:pPr marL="457200" indent="-457200">
              <a:buAutoNum type="arabicParenBoth"/>
            </a:pPr>
            <a:r>
              <a:rPr lang="en-US" sz="2400" dirty="0"/>
              <a:t>and whether the potential victims are identifiable beforehand. </a:t>
            </a:r>
          </a:p>
        </p:txBody>
      </p:sp>
    </p:spTree>
    <p:extLst>
      <p:ext uri="{BB962C8B-B14F-4D97-AF65-F5344CB8AC3E}">
        <p14:creationId xmlns:p14="http://schemas.microsoft.com/office/powerpoint/2010/main" val="357848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23838"/>
            <a:ext cx="10131425" cy="1133475"/>
          </a:xfrm>
        </p:spPr>
        <p:txBody>
          <a:bodyPr>
            <a:normAutofit/>
          </a:bodyPr>
          <a:lstStyle/>
          <a:p>
            <a:r>
              <a:rPr lang="en-US" sz="4800" b="1" dirty="0"/>
              <a:t>ASSESSING AND REDUCING RISK</a:t>
            </a:r>
          </a:p>
        </p:txBody>
      </p:sp>
      <p:sp>
        <p:nvSpPr>
          <p:cNvPr id="3" name="Content Placeholder 2"/>
          <p:cNvSpPr>
            <a:spLocks noGrp="1"/>
          </p:cNvSpPr>
          <p:nvPr>
            <p:ph idx="1"/>
          </p:nvPr>
        </p:nvSpPr>
        <p:spPr>
          <a:xfrm>
            <a:off x="685801" y="1376362"/>
            <a:ext cx="11014787" cy="5257800"/>
          </a:xfrm>
        </p:spPr>
        <p:txBody>
          <a:bodyPr>
            <a:normAutofit fontScale="85000" lnSpcReduction="20000"/>
          </a:bodyPr>
          <a:lstStyle/>
          <a:p>
            <a:r>
              <a:rPr lang="en-US" sz="2800" dirty="0"/>
              <a:t>Any improvement in safety as it relates to an engineered product is often accompanied by an increase in the cost of that product.</a:t>
            </a:r>
          </a:p>
          <a:p>
            <a:r>
              <a:rPr lang="en-US" sz="2800" dirty="0"/>
              <a:t> Conversely, products that are not safe incur secondary costs to the manufacturer beyond the primary (production) costs that must also be taken into account : </a:t>
            </a:r>
          </a:p>
          <a:p>
            <a:pPr lvl="1">
              <a:buFont typeface="Wingdings" panose="05000000000000000000" pitchFamily="2" charset="2"/>
              <a:buChar char="Ø"/>
            </a:pPr>
            <a:r>
              <a:rPr lang="en-US" sz="2600" dirty="0"/>
              <a:t>costs associated with warranty expenses, </a:t>
            </a:r>
          </a:p>
          <a:p>
            <a:pPr lvl="1">
              <a:buFont typeface="Wingdings" panose="05000000000000000000" pitchFamily="2" charset="2"/>
              <a:buChar char="Ø"/>
            </a:pPr>
            <a:r>
              <a:rPr lang="en-US" sz="2600" dirty="0"/>
              <a:t>loss of customer goodwill,</a:t>
            </a:r>
          </a:p>
          <a:p>
            <a:pPr lvl="1">
              <a:buFont typeface="Wingdings" panose="05000000000000000000" pitchFamily="2" charset="2"/>
              <a:buChar char="Ø"/>
            </a:pPr>
            <a:r>
              <a:rPr lang="en-US" sz="2600" dirty="0"/>
              <a:t>loss of customers because of injuries sustained from the use of the product,</a:t>
            </a:r>
          </a:p>
          <a:p>
            <a:pPr lvl="1">
              <a:buFont typeface="Wingdings" panose="05000000000000000000" pitchFamily="2" charset="2"/>
              <a:buChar char="Ø"/>
            </a:pPr>
            <a:r>
              <a:rPr lang="en-US" sz="2600" dirty="0"/>
              <a:t> litigation, </a:t>
            </a:r>
          </a:p>
          <a:p>
            <a:pPr lvl="1">
              <a:buFont typeface="Wingdings" panose="05000000000000000000" pitchFamily="2" charset="2"/>
              <a:buChar char="Ø"/>
            </a:pPr>
            <a:r>
              <a:rPr lang="en-US" sz="2600" dirty="0"/>
              <a:t>possible downtime in the manufacturing process, and so forth. </a:t>
            </a:r>
          </a:p>
          <a:p>
            <a:pPr marL="457200" lvl="1" indent="0">
              <a:buNone/>
            </a:pPr>
            <a:endParaRPr lang="en-US" sz="2600" dirty="0"/>
          </a:p>
          <a:p>
            <a:r>
              <a:rPr lang="en-US" sz="2800" dirty="0"/>
              <a:t>It is therefore important for manufacturers and users alike to reach some understanding of the risks connected with any given product and know what it might cost to reduce those risks (or not reduce them).</a:t>
            </a:r>
          </a:p>
          <a:p>
            <a:endParaRPr lang="en-US" dirty="0"/>
          </a:p>
        </p:txBody>
      </p:sp>
    </p:spTree>
    <p:extLst>
      <p:ext uri="{BB962C8B-B14F-4D97-AF65-F5344CB8AC3E}">
        <p14:creationId xmlns:p14="http://schemas.microsoft.com/office/powerpoint/2010/main" val="30957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3826"/>
            <a:ext cx="10131425" cy="990600"/>
          </a:xfrm>
        </p:spPr>
        <p:txBody>
          <a:bodyPr>
            <a:normAutofit/>
          </a:bodyPr>
          <a:lstStyle/>
          <a:p>
            <a:r>
              <a:rPr lang="en-US" sz="4800" b="1" dirty="0"/>
              <a:t>ASSESSING AND REDUCING RISK</a:t>
            </a:r>
            <a:endParaRPr lang="en-US" sz="4800" dirty="0"/>
          </a:p>
        </p:txBody>
      </p:sp>
      <p:sp>
        <p:nvSpPr>
          <p:cNvPr id="3" name="Content Placeholder 2"/>
          <p:cNvSpPr>
            <a:spLocks noGrp="1"/>
          </p:cNvSpPr>
          <p:nvPr>
            <p:ph idx="1"/>
          </p:nvPr>
        </p:nvSpPr>
        <p:spPr>
          <a:xfrm>
            <a:off x="685800" y="1114426"/>
            <a:ext cx="10131425" cy="5600699"/>
          </a:xfrm>
        </p:spPr>
        <p:txBody>
          <a:bodyPr>
            <a:normAutofit/>
          </a:bodyPr>
          <a:lstStyle/>
          <a:p>
            <a:r>
              <a:rPr lang="en-US" dirty="0"/>
              <a:t> </a:t>
            </a:r>
            <a:r>
              <a:rPr lang="en-US" sz="2400" dirty="0"/>
              <a:t>DIFFICULTIES IN ASSESSING RISK </a:t>
            </a:r>
          </a:p>
          <a:p>
            <a:r>
              <a:rPr lang="en-US" sz="2400" dirty="0"/>
              <a:t>Risk is seldom intentionally designed into a product. It arises because of the many uncertainties faced by the design engineer, the manufacturing engineer, and even the sales and applications engineer.</a:t>
            </a:r>
          </a:p>
          <a:p>
            <a:r>
              <a:rPr lang="en-US" sz="2400" dirty="0"/>
              <a:t> It would be desirable, to be able to accurately predict the harm resulting from engineering work – THEN THERE IS NO RISK !!</a:t>
            </a:r>
          </a:p>
          <a:p>
            <a:r>
              <a:rPr lang="en-US" sz="2400" dirty="0"/>
              <a:t>Instead, engineers can only estimate the magnitude and probability of harm. To make matters worse, often engineers cannot even make estimates satisfactorily. </a:t>
            </a:r>
          </a:p>
          <a:p>
            <a:r>
              <a:rPr lang="en-US" sz="2400" dirty="0"/>
              <a:t>In actual practice, therefore, estimating risk (or ‘‘risk assessment’’) involves an uncertain prediction of the probability of harm. </a:t>
            </a:r>
          </a:p>
        </p:txBody>
      </p:sp>
    </p:spTree>
    <p:extLst>
      <p:ext uri="{BB962C8B-B14F-4D97-AF65-F5344CB8AC3E}">
        <p14:creationId xmlns:p14="http://schemas.microsoft.com/office/powerpoint/2010/main" val="143117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138" y="0"/>
            <a:ext cx="10131425" cy="1456267"/>
          </a:xfrm>
        </p:spPr>
        <p:txBody>
          <a:bodyPr>
            <a:normAutofit/>
          </a:bodyPr>
          <a:lstStyle/>
          <a:p>
            <a:r>
              <a:rPr lang="en-US" sz="4800" b="1" dirty="0"/>
              <a:t>ASSESSING AND REDUCING RISK</a:t>
            </a:r>
            <a:endParaRPr lang="en-US" sz="4800" dirty="0"/>
          </a:p>
        </p:txBody>
      </p:sp>
      <p:sp>
        <p:nvSpPr>
          <p:cNvPr id="3" name="Content Placeholder 2"/>
          <p:cNvSpPr>
            <a:spLocks noGrp="1"/>
          </p:cNvSpPr>
          <p:nvPr>
            <p:ph idx="1"/>
          </p:nvPr>
        </p:nvSpPr>
        <p:spPr>
          <a:xfrm>
            <a:off x="485776" y="1456266"/>
            <a:ext cx="11044237" cy="5115983"/>
          </a:xfrm>
        </p:spPr>
        <p:txBody>
          <a:bodyPr>
            <a:normAutofit lnSpcReduction="10000"/>
          </a:bodyPr>
          <a:lstStyle/>
          <a:p>
            <a:r>
              <a:rPr lang="en-US" sz="2400" dirty="0"/>
              <a:t>DETECTING FAILURE MODES</a:t>
            </a:r>
          </a:p>
          <a:p>
            <a:r>
              <a:rPr lang="en-US" sz="2400" dirty="0"/>
              <a:t>A failure mode is a way in which a structure, mechanism, or process can malfunction</a:t>
            </a:r>
          </a:p>
          <a:p>
            <a:r>
              <a:rPr lang="en-US" sz="2400" dirty="0"/>
              <a:t>With respect to new technologies, engineers and scientists must have some way of estimating the risks that they impose on those affected by them. </a:t>
            </a:r>
          </a:p>
          <a:p>
            <a:r>
              <a:rPr lang="en-US" sz="2400" dirty="0"/>
              <a:t>One of the methods for assessing risk involves the use of a </a:t>
            </a:r>
            <a:r>
              <a:rPr lang="en-US" sz="2400" b="1" dirty="0">
                <a:solidFill>
                  <a:srgbClr val="FFC000"/>
                </a:solidFill>
              </a:rPr>
              <a:t>Fault Tree</a:t>
            </a:r>
            <a:r>
              <a:rPr lang="en-US" sz="2400" dirty="0"/>
              <a:t>. </a:t>
            </a:r>
          </a:p>
          <a:p>
            <a:r>
              <a:rPr lang="en-US" sz="2400" dirty="0"/>
              <a:t>In a Fault Tree Analysis [FTA], we begin with an undesirable event, such as a car not starting or the loss of electrical power to a nuclear power plant’s safety system. We reason back to the events that might have caused this undesirable event. </a:t>
            </a:r>
          </a:p>
          <a:p>
            <a:r>
              <a:rPr lang="en-US" sz="2400" dirty="0"/>
              <a:t>Fault Trees are often used to anticipate hazards for which there is little or no direct experience, such as nuclear meltdowns. They enable an engineer to analyze systematically the various failure modes attendant to an engineering project. </a:t>
            </a:r>
          </a:p>
          <a:p>
            <a:r>
              <a:rPr lang="en-US" sz="2400" dirty="0"/>
              <a:t>. </a:t>
            </a:r>
          </a:p>
        </p:txBody>
      </p:sp>
    </p:spTree>
    <p:extLst>
      <p:ext uri="{BB962C8B-B14F-4D97-AF65-F5344CB8AC3E}">
        <p14:creationId xmlns:p14="http://schemas.microsoft.com/office/powerpoint/2010/main" val="204705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195263"/>
            <a:ext cx="10131425" cy="1456267"/>
          </a:xfrm>
        </p:spPr>
        <p:txBody>
          <a:bodyPr>
            <a:normAutofit/>
          </a:bodyPr>
          <a:lstStyle/>
          <a:p>
            <a:r>
              <a:rPr lang="en-US" sz="4800" b="1" dirty="0"/>
              <a:t>ASSESSING AND REDUCING RISK</a:t>
            </a:r>
            <a:endParaRPr lang="en-US" sz="4800" dirty="0"/>
          </a:p>
        </p:txBody>
      </p:sp>
      <p:sp>
        <p:nvSpPr>
          <p:cNvPr id="7" name="Content Placeholder 6"/>
          <p:cNvSpPr>
            <a:spLocks noGrp="1"/>
          </p:cNvSpPr>
          <p:nvPr>
            <p:ph sz="half" idx="1"/>
          </p:nvPr>
        </p:nvSpPr>
        <p:spPr>
          <a:xfrm>
            <a:off x="685802" y="1651530"/>
            <a:ext cx="4995334" cy="4139671"/>
          </a:xfrm>
        </p:spPr>
        <p:txBody>
          <a:bodyPr>
            <a:normAutofit/>
          </a:bodyPr>
          <a:lstStyle/>
          <a:p>
            <a:r>
              <a:rPr lang="en-US" sz="2800" b="1" dirty="0">
                <a:solidFill>
                  <a:srgbClr val="FFC000"/>
                </a:solidFill>
              </a:rPr>
              <a:t>Fault Tree Analysis (FTA) </a:t>
            </a:r>
            <a:r>
              <a:rPr lang="en-US" sz="2800" dirty="0"/>
              <a:t>is one of the most important logic and probabilistic techniques used in </a:t>
            </a:r>
            <a:r>
              <a:rPr lang="en-US" sz="2800" b="1" dirty="0">
                <a:solidFill>
                  <a:srgbClr val="FFFF00"/>
                </a:solidFill>
              </a:rPr>
              <a:t>Probabilistic Risk Assessment</a:t>
            </a:r>
            <a:r>
              <a:rPr lang="en-US" sz="2800" dirty="0"/>
              <a:t> (PRA) and system reliability assessment today.</a:t>
            </a:r>
          </a:p>
        </p:txBody>
      </p:sp>
      <p:pic>
        <p:nvPicPr>
          <p:cNvPr id="4" name="Content Placeholder 3"/>
          <p:cNvPicPr>
            <a:picLocks noGrp="1" noChangeAspect="1"/>
          </p:cNvPicPr>
          <p:nvPr>
            <p:ph sz="half" idx="2"/>
          </p:nvPr>
        </p:nvPicPr>
        <p:blipFill>
          <a:blip r:embed="rId2"/>
          <a:stretch>
            <a:fillRect/>
          </a:stretch>
        </p:blipFill>
        <p:spPr>
          <a:xfrm>
            <a:off x="6457950" y="1621102"/>
            <a:ext cx="4757737" cy="4200525"/>
          </a:xfrm>
          <a:prstGeom prst="rect">
            <a:avLst/>
          </a:prstGeom>
        </p:spPr>
      </p:pic>
    </p:spTree>
    <p:extLst>
      <p:ext uri="{BB962C8B-B14F-4D97-AF65-F5344CB8AC3E}">
        <p14:creationId xmlns:p14="http://schemas.microsoft.com/office/powerpoint/2010/main" val="262805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309563"/>
            <a:ext cx="10131425" cy="1456267"/>
          </a:xfrm>
        </p:spPr>
        <p:txBody>
          <a:bodyPr>
            <a:normAutofit/>
          </a:bodyPr>
          <a:lstStyle/>
          <a:p>
            <a:r>
              <a:rPr lang="en-US" sz="4800" b="1" dirty="0"/>
              <a:t>ASSESSING AND REDUCING RISK</a:t>
            </a:r>
            <a:endParaRPr lang="en-US" sz="4800" dirty="0"/>
          </a:p>
        </p:txBody>
      </p:sp>
      <p:sp>
        <p:nvSpPr>
          <p:cNvPr id="4" name="Content Placeholder 3"/>
          <p:cNvSpPr>
            <a:spLocks noGrp="1"/>
          </p:cNvSpPr>
          <p:nvPr>
            <p:ph sz="half" idx="1"/>
          </p:nvPr>
        </p:nvSpPr>
        <p:spPr>
          <a:xfrm>
            <a:off x="685802" y="1765830"/>
            <a:ext cx="4995334" cy="4392083"/>
          </a:xfrm>
        </p:spPr>
        <p:txBody>
          <a:bodyPr>
            <a:noAutofit/>
          </a:bodyPr>
          <a:lstStyle/>
          <a:p>
            <a:r>
              <a:rPr lang="en-US" sz="2800" b="1" dirty="0">
                <a:solidFill>
                  <a:srgbClr val="FFC000"/>
                </a:solidFill>
              </a:rPr>
              <a:t>Event Tree Analysis (ETA) </a:t>
            </a:r>
            <a:r>
              <a:rPr lang="en-US" sz="2800" dirty="0"/>
              <a:t>is a forward, top-down, logical modeling technique for both success and failure that explores responses through a single initiating event and lays a path for assessing probabilities of the outcomes and overall system analysis.</a:t>
            </a:r>
          </a:p>
        </p:txBody>
      </p:sp>
      <p:pic>
        <p:nvPicPr>
          <p:cNvPr id="6" name="Content Placeholder 5"/>
          <p:cNvPicPr>
            <a:picLocks noGrp="1" noChangeAspect="1"/>
          </p:cNvPicPr>
          <p:nvPr>
            <p:ph sz="half" idx="2"/>
          </p:nvPr>
        </p:nvPicPr>
        <p:blipFill>
          <a:blip r:embed="rId2"/>
          <a:stretch>
            <a:fillRect/>
          </a:stretch>
        </p:blipFill>
        <p:spPr>
          <a:xfrm>
            <a:off x="6286500" y="1765830"/>
            <a:ext cx="5343525" cy="4220633"/>
          </a:xfrm>
          <a:prstGeom prst="rect">
            <a:avLst/>
          </a:prstGeom>
        </p:spPr>
      </p:pic>
    </p:spTree>
    <p:extLst>
      <p:ext uri="{BB962C8B-B14F-4D97-AF65-F5344CB8AC3E}">
        <p14:creationId xmlns:p14="http://schemas.microsoft.com/office/powerpoint/2010/main" val="2068498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52400"/>
            <a:ext cx="10131425" cy="1456267"/>
          </a:xfrm>
        </p:spPr>
        <p:txBody>
          <a:bodyPr>
            <a:normAutofit/>
          </a:bodyPr>
          <a:lstStyle/>
          <a:p>
            <a:r>
              <a:rPr lang="en-US" sz="4800" b="1" dirty="0"/>
              <a:t>NORMAILIZING DEVIANCE</a:t>
            </a:r>
            <a:endParaRPr lang="en-US" sz="4800" dirty="0"/>
          </a:p>
        </p:txBody>
      </p:sp>
      <p:sp>
        <p:nvSpPr>
          <p:cNvPr id="3" name="Content Placeholder 2"/>
          <p:cNvSpPr>
            <a:spLocks noGrp="1"/>
          </p:cNvSpPr>
          <p:nvPr>
            <p:ph idx="1"/>
          </p:nvPr>
        </p:nvSpPr>
        <p:spPr>
          <a:xfrm>
            <a:off x="685801" y="1457325"/>
            <a:ext cx="10131425" cy="5100638"/>
          </a:xfrm>
        </p:spPr>
        <p:txBody>
          <a:bodyPr>
            <a:normAutofit lnSpcReduction="10000"/>
          </a:bodyPr>
          <a:lstStyle/>
          <a:p>
            <a:r>
              <a:rPr lang="en-US" sz="2400" dirty="0"/>
              <a:t>Another factor that increases risk and also decreases our ability to anticipate harm is increasing the allowable deviations from proper standards of safety and acceptable risk. (Diane Vaughn – Sociologist)</a:t>
            </a:r>
          </a:p>
          <a:p>
            <a:r>
              <a:rPr lang="en-US" sz="2400" dirty="0"/>
              <a:t>Every design carries with it certain predictions about how the designed object should perform in use. Sometimes these predictions are not fulfilled, producing what are commonly referred to as anomalies. Rather than correcting the design or the operating conditions that led to anomalies, engineers or managers too often may simply accept the anomaly or even increase the boundaries of acceptable risk. Sometime this process can lead to disaster.  </a:t>
            </a:r>
          </a:p>
          <a:p>
            <a:pPr lvl="1"/>
            <a:r>
              <a:rPr lang="en-US" sz="2200" dirty="0"/>
              <a:t>Sump leak</a:t>
            </a:r>
          </a:p>
          <a:p>
            <a:pPr lvl="1"/>
            <a:r>
              <a:rPr lang="en-US" sz="2200" dirty="0"/>
              <a:t>Challenger seals</a:t>
            </a:r>
          </a:p>
          <a:p>
            <a:pPr lvl="1"/>
            <a:r>
              <a:rPr lang="en-US" sz="2200" dirty="0"/>
              <a:t>Discovery foam shedding</a:t>
            </a:r>
          </a:p>
        </p:txBody>
      </p:sp>
    </p:spTree>
    <p:extLst>
      <p:ext uri="{BB962C8B-B14F-4D97-AF65-F5344CB8AC3E}">
        <p14:creationId xmlns:p14="http://schemas.microsoft.com/office/powerpoint/2010/main" val="3919249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3839"/>
            <a:ext cx="10131425" cy="1104900"/>
          </a:xfrm>
        </p:spPr>
        <p:txBody>
          <a:bodyPr>
            <a:normAutofit/>
          </a:bodyPr>
          <a:lstStyle/>
          <a:p>
            <a:r>
              <a:rPr lang="en-US" sz="4000" b="1" dirty="0"/>
              <a:t>Construction site safety</a:t>
            </a:r>
          </a:p>
        </p:txBody>
      </p:sp>
      <p:sp>
        <p:nvSpPr>
          <p:cNvPr id="3" name="Content Placeholder 2"/>
          <p:cNvSpPr>
            <a:spLocks noGrp="1"/>
          </p:cNvSpPr>
          <p:nvPr>
            <p:ph idx="1"/>
          </p:nvPr>
        </p:nvSpPr>
        <p:spPr>
          <a:xfrm>
            <a:off x="685800" y="1328739"/>
            <a:ext cx="10131425" cy="4605337"/>
          </a:xfrm>
        </p:spPr>
        <p:txBody>
          <a:bodyPr>
            <a:normAutofit lnSpcReduction="10000"/>
          </a:bodyPr>
          <a:lstStyle/>
          <a:p>
            <a:r>
              <a:rPr lang="en-US" sz="2800" dirty="0"/>
              <a:t>Some of the potential hazards that construction workers face include:</a:t>
            </a:r>
          </a:p>
          <a:p>
            <a:pPr lvl="1"/>
            <a:r>
              <a:rPr lang="en-US" sz="2800" dirty="0"/>
              <a:t>Falls from heights</a:t>
            </a:r>
          </a:p>
          <a:p>
            <a:pPr lvl="1"/>
            <a:r>
              <a:rPr lang="en-US" sz="2800" dirty="0"/>
              <a:t>Scaffold collapse</a:t>
            </a:r>
          </a:p>
          <a:p>
            <a:pPr lvl="1"/>
            <a:r>
              <a:rPr lang="en-US" sz="2800" dirty="0"/>
              <a:t>Electrocution </a:t>
            </a:r>
          </a:p>
          <a:p>
            <a:pPr lvl="1"/>
            <a:r>
              <a:rPr lang="en-US" sz="2800" dirty="0"/>
              <a:t>Trench collapse</a:t>
            </a:r>
          </a:p>
          <a:p>
            <a:pPr lvl="1"/>
            <a:r>
              <a:rPr lang="en-US" sz="2800" dirty="0"/>
              <a:t>Repetitive motion injuries</a:t>
            </a:r>
          </a:p>
          <a:p>
            <a:pPr lvl="1"/>
            <a:r>
              <a:rPr lang="en-US" sz="2800" dirty="0"/>
              <a:t>Failure to use the required PPE </a:t>
            </a:r>
          </a:p>
          <a:p>
            <a:pPr marL="457200" lvl="1" indent="0">
              <a:buNone/>
            </a:pPr>
            <a:r>
              <a:rPr lang="en-US" sz="2800" dirty="0"/>
              <a:t>   (Personal Protective Equipment</a:t>
            </a:r>
            <a:r>
              <a:rPr lang="en-US" sz="2400" dirty="0"/>
              <a:t>)                                A bad accident !!</a:t>
            </a:r>
          </a:p>
          <a:p>
            <a:endParaRPr lang="en-US" dirty="0"/>
          </a:p>
        </p:txBody>
      </p:sp>
      <p:pic>
        <p:nvPicPr>
          <p:cNvPr id="4" name="Picture 3">
            <a:extLst>
              <a:ext uri="{FF2B5EF4-FFF2-40B4-BE49-F238E27FC236}">
                <a16:creationId xmlns:a16="http://schemas.microsoft.com/office/drawing/2014/main" id="{8853C318-C9CF-4064-A877-541353A0803E}"/>
              </a:ext>
            </a:extLst>
          </p:cNvPr>
          <p:cNvPicPr>
            <a:picLocks noChangeAspect="1"/>
          </p:cNvPicPr>
          <p:nvPr/>
        </p:nvPicPr>
        <p:blipFill>
          <a:blip r:embed="rId2"/>
          <a:stretch>
            <a:fillRect/>
          </a:stretch>
        </p:blipFill>
        <p:spPr>
          <a:xfrm>
            <a:off x="7363407" y="2110518"/>
            <a:ext cx="4142793" cy="3041779"/>
          </a:xfrm>
          <a:prstGeom prst="rect">
            <a:avLst/>
          </a:prstGeom>
        </p:spPr>
      </p:pic>
    </p:spTree>
    <p:extLst>
      <p:ext uri="{BB962C8B-B14F-4D97-AF65-F5344CB8AC3E}">
        <p14:creationId xmlns:p14="http://schemas.microsoft.com/office/powerpoint/2010/main" val="402455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80975"/>
            <a:ext cx="10131425" cy="847725"/>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1" y="1128713"/>
            <a:ext cx="10131425" cy="5729287"/>
          </a:xfrm>
        </p:spPr>
        <p:txBody>
          <a:bodyPr>
            <a:normAutofit/>
          </a:bodyPr>
          <a:lstStyle/>
          <a:p>
            <a:r>
              <a:rPr lang="en-US" sz="2800" dirty="0"/>
              <a:t>Fall Protection</a:t>
            </a:r>
          </a:p>
          <a:p>
            <a:r>
              <a:rPr lang="en-US" sz="2800" dirty="0"/>
              <a:t>Duty to have fall protection is the most cited standard in the construction industry and is one of the leading causes of worker deaths in construction. Employers need to assess job sites and implementing fall protection systems to protect workers.</a:t>
            </a:r>
          </a:p>
          <a:p>
            <a:r>
              <a:rPr lang="en-US" sz="2800" dirty="0"/>
              <a:t>Scaffolds :</a:t>
            </a:r>
          </a:p>
          <a:p>
            <a:r>
              <a:rPr lang="en-US" sz="2800" dirty="0"/>
              <a:t>Approximately 65% of all construction workers perform work on scaffolds. Employees performing work on and around scaffolding are exposed to falls, electrocutions and falling object hazards.</a:t>
            </a:r>
          </a:p>
          <a:p>
            <a:endParaRPr lang="en-US" sz="2800" dirty="0"/>
          </a:p>
        </p:txBody>
      </p:sp>
    </p:spTree>
    <p:extLst>
      <p:ext uri="{BB962C8B-B14F-4D97-AF65-F5344CB8AC3E}">
        <p14:creationId xmlns:p14="http://schemas.microsoft.com/office/powerpoint/2010/main" val="640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TOPICS</a:t>
            </a:r>
          </a:p>
        </p:txBody>
      </p:sp>
      <p:sp>
        <p:nvSpPr>
          <p:cNvPr id="3" name="Content Placeholder 2"/>
          <p:cNvSpPr>
            <a:spLocks noGrp="1"/>
          </p:cNvSpPr>
          <p:nvPr>
            <p:ph idx="1"/>
          </p:nvPr>
        </p:nvSpPr>
        <p:spPr/>
        <p:txBody>
          <a:bodyPr>
            <a:normAutofit fontScale="92500" lnSpcReduction="10000"/>
          </a:bodyPr>
          <a:lstStyle/>
          <a:p>
            <a:r>
              <a:rPr lang="en-US" sz="2800" dirty="0"/>
              <a:t>Safety and Risk</a:t>
            </a:r>
          </a:p>
          <a:p>
            <a:r>
              <a:rPr lang="en-US" sz="2800" dirty="0"/>
              <a:t>Assessing and Reducing Risk</a:t>
            </a:r>
          </a:p>
          <a:p>
            <a:r>
              <a:rPr lang="en-US" sz="2800" dirty="0" err="1"/>
              <a:t>Normalising</a:t>
            </a:r>
            <a:r>
              <a:rPr lang="en-US" sz="2800" dirty="0"/>
              <a:t> Deviance</a:t>
            </a:r>
          </a:p>
          <a:p>
            <a:r>
              <a:rPr lang="en-US" sz="2800" dirty="0"/>
              <a:t>Construction Site Safety</a:t>
            </a:r>
          </a:p>
          <a:p>
            <a:r>
              <a:rPr lang="en-US" sz="2800" dirty="0"/>
              <a:t>Factory Safety</a:t>
            </a:r>
          </a:p>
          <a:p>
            <a:r>
              <a:rPr lang="en-US" sz="2800" dirty="0"/>
              <a:t>Case Study – Bhopal Gas Leak</a:t>
            </a:r>
          </a:p>
          <a:p>
            <a:r>
              <a:rPr lang="en-US" sz="2800" dirty="0"/>
              <a:t>Engineer’s Liability for Risk</a:t>
            </a:r>
          </a:p>
          <a:p>
            <a:endParaRPr lang="en-US" sz="2800" dirty="0"/>
          </a:p>
        </p:txBody>
      </p:sp>
    </p:spTree>
    <p:extLst>
      <p:ext uri="{BB962C8B-B14F-4D97-AF65-F5344CB8AC3E}">
        <p14:creationId xmlns:p14="http://schemas.microsoft.com/office/powerpoint/2010/main" val="331702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900113"/>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1" y="1443038"/>
            <a:ext cx="10987087" cy="6143625"/>
          </a:xfrm>
        </p:spPr>
        <p:txBody>
          <a:bodyPr>
            <a:normAutofit lnSpcReduction="10000"/>
          </a:bodyPr>
          <a:lstStyle/>
          <a:p>
            <a:r>
              <a:rPr lang="en-US" sz="2400" dirty="0"/>
              <a:t>Construction work is one of the most dangerous professions, and work on the job site is where most accidents occur. Employers do need to mitigate safety hazards to construction workers, but workers need to keep in mind a lot of precautions themselves when working in such hazardous conditions. Thus, construction industry leaders must strive to safeguard their employees — if not for ethical reasons, then for the economic ones</a:t>
            </a:r>
          </a:p>
          <a:p>
            <a:pPr marL="457200" indent="-457200">
              <a:buFont typeface="+mj-lt"/>
              <a:buAutoNum type="arabicPeriod"/>
            </a:pPr>
            <a:r>
              <a:rPr lang="en-US" sz="2400" dirty="0"/>
              <a:t>Awareness</a:t>
            </a:r>
          </a:p>
          <a:p>
            <a:pPr marL="457200" indent="-457200">
              <a:buFont typeface="+mj-lt"/>
              <a:buAutoNum type="arabicPeriod"/>
            </a:pPr>
            <a:r>
              <a:rPr lang="en-US" sz="2400" dirty="0"/>
              <a:t>Training</a:t>
            </a:r>
          </a:p>
          <a:p>
            <a:pPr marL="457200" indent="-457200">
              <a:buFont typeface="+mj-lt"/>
              <a:buAutoNum type="arabicPeriod"/>
            </a:pPr>
            <a:r>
              <a:rPr lang="en-US" sz="2400" dirty="0"/>
              <a:t>Communication</a:t>
            </a:r>
          </a:p>
          <a:p>
            <a:pPr marL="457200" indent="-457200">
              <a:buFont typeface="+mj-lt"/>
              <a:buAutoNum type="arabicPeriod"/>
            </a:pPr>
            <a:r>
              <a:rPr lang="en-US" sz="2400" dirty="0"/>
              <a:t>Documentation</a:t>
            </a:r>
          </a:p>
          <a:p>
            <a:pPr marL="457200" indent="-457200">
              <a:buFont typeface="+mj-lt"/>
              <a:buAutoNum type="arabicPeriod"/>
            </a:pPr>
            <a:r>
              <a:rPr lang="en-US" sz="2400" dirty="0"/>
              <a:t>Proper Equipment</a:t>
            </a:r>
          </a:p>
          <a:p>
            <a:pPr marL="457200" indent="-457200">
              <a:buFont typeface="+mj-lt"/>
              <a:buAutoNum type="arabicPeriod"/>
            </a:pPr>
            <a:r>
              <a:rPr lang="en-US" sz="2400" dirty="0"/>
              <a:t>Supervision</a:t>
            </a:r>
          </a:p>
          <a:p>
            <a:pPr marL="457200" indent="-457200">
              <a:buFont typeface="+mj-lt"/>
              <a:buAutoNum type="arabicPeriod"/>
            </a:pPr>
            <a:r>
              <a:rPr lang="en-US" sz="2400" dirty="0"/>
              <a:t>Innovation</a:t>
            </a:r>
          </a:p>
          <a:p>
            <a:pPr marL="457200" indent="-457200">
              <a:buFont typeface="+mj-lt"/>
              <a:buAutoNum type="arabicPeriod"/>
            </a:pPr>
            <a:r>
              <a:rPr lang="en-US" sz="2400" dirty="0"/>
              <a:t>Transparency</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p:txBody>
      </p:sp>
      <p:pic>
        <p:nvPicPr>
          <p:cNvPr id="4" name="Picture 3">
            <a:extLst>
              <a:ext uri="{FF2B5EF4-FFF2-40B4-BE49-F238E27FC236}">
                <a16:creationId xmlns:a16="http://schemas.microsoft.com/office/drawing/2014/main" id="{46814F36-A556-4DF5-8024-88C30984434C}"/>
              </a:ext>
            </a:extLst>
          </p:cNvPr>
          <p:cNvPicPr>
            <a:picLocks noChangeAspect="1"/>
          </p:cNvPicPr>
          <p:nvPr/>
        </p:nvPicPr>
        <p:blipFill>
          <a:blip r:embed="rId2"/>
          <a:stretch>
            <a:fillRect/>
          </a:stretch>
        </p:blipFill>
        <p:spPr>
          <a:xfrm>
            <a:off x="6372807" y="3107094"/>
            <a:ext cx="4544009" cy="3340650"/>
          </a:xfrm>
          <a:prstGeom prst="rect">
            <a:avLst/>
          </a:prstGeom>
        </p:spPr>
      </p:pic>
    </p:spTree>
    <p:extLst>
      <p:ext uri="{BB962C8B-B14F-4D97-AF65-F5344CB8AC3E}">
        <p14:creationId xmlns:p14="http://schemas.microsoft.com/office/powerpoint/2010/main" val="3391697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66712"/>
            <a:ext cx="10131425" cy="704851"/>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1" y="1214438"/>
            <a:ext cx="11072812" cy="5243512"/>
          </a:xfrm>
        </p:spPr>
        <p:txBody>
          <a:bodyPr/>
          <a:lstStyle/>
          <a:p>
            <a:r>
              <a:rPr lang="en-US" sz="3200" b="1" dirty="0">
                <a:solidFill>
                  <a:srgbClr val="FFFF00"/>
                </a:solidFill>
              </a:rPr>
              <a:t>Awareness:</a:t>
            </a:r>
          </a:p>
          <a:p>
            <a:r>
              <a:rPr lang="en-US" sz="2800" dirty="0"/>
              <a:t>Before any worker — no matter his or her role or experience level — can set foot on a construction site, he or she must be fully aware of the possible hazards. Ignorant workers are perhaps the biggest dangers in any industry, as their unknowing mistakes put everyone else at risk.</a:t>
            </a:r>
          </a:p>
          <a:p>
            <a:r>
              <a:rPr lang="en-US" sz="2800" dirty="0"/>
              <a:t>It is the </a:t>
            </a:r>
            <a:r>
              <a:rPr lang="en-US" sz="2800" b="1" dirty="0">
                <a:solidFill>
                  <a:srgbClr val="FF66FF"/>
                </a:solidFill>
              </a:rPr>
              <a:t>Engineer’s</a:t>
            </a:r>
            <a:r>
              <a:rPr lang="en-US" sz="2800" dirty="0"/>
              <a:t> (construction manager’s) job to make sure that every worker is aware of the dangers that come with working on a construction site and they must be responsible for protecting workers from these dangers</a:t>
            </a:r>
          </a:p>
          <a:p>
            <a:endParaRPr lang="en-US" sz="2400" dirty="0"/>
          </a:p>
        </p:txBody>
      </p:sp>
    </p:spTree>
    <p:extLst>
      <p:ext uri="{BB962C8B-B14F-4D97-AF65-F5344CB8AC3E}">
        <p14:creationId xmlns:p14="http://schemas.microsoft.com/office/powerpoint/2010/main" val="382020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9538"/>
            <a:ext cx="10131425" cy="1133475"/>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0" y="1385887"/>
            <a:ext cx="10660062" cy="5472113"/>
          </a:xfrm>
        </p:spPr>
        <p:txBody>
          <a:bodyPr>
            <a:normAutofit lnSpcReduction="10000"/>
          </a:bodyPr>
          <a:lstStyle/>
          <a:p>
            <a:r>
              <a:rPr lang="en-US" sz="2800" b="1" dirty="0">
                <a:solidFill>
                  <a:srgbClr val="FFFF00"/>
                </a:solidFill>
              </a:rPr>
              <a:t>Training :</a:t>
            </a:r>
          </a:p>
          <a:p>
            <a:r>
              <a:rPr lang="en-US" sz="2600" dirty="0"/>
              <a:t>Though most of a construction worker’s skills can be gained on the job, safety is one skill set that is best learned before workers enter the construction site.. </a:t>
            </a:r>
          </a:p>
          <a:p>
            <a:r>
              <a:rPr lang="en-US" sz="2600" dirty="0"/>
              <a:t>Experienced workers should be expected to refresh their knowledge of standard safety by attending regular training sessions throughout the year. </a:t>
            </a:r>
          </a:p>
          <a:p>
            <a:r>
              <a:rPr lang="en-US" sz="2600" dirty="0"/>
              <a:t>Without the proper training, construction workers can be easily injured or even killed. </a:t>
            </a:r>
          </a:p>
          <a:p>
            <a:r>
              <a:rPr lang="en-US" sz="2600" dirty="0"/>
              <a:t>In such an environment where injuries and fatalities are highly likely, training is necessary and it is the responsibility of the </a:t>
            </a:r>
            <a:r>
              <a:rPr lang="en-US" sz="2600" b="1" dirty="0">
                <a:solidFill>
                  <a:srgbClr val="FF66FF"/>
                </a:solidFill>
              </a:rPr>
              <a:t>Engineer</a:t>
            </a:r>
            <a:r>
              <a:rPr lang="en-US" sz="2600" dirty="0"/>
              <a:t> (construction manager) to ensure that site workers are adequately trained, because workplace injuries will hurt all ethically and economically.</a:t>
            </a:r>
          </a:p>
          <a:p>
            <a:endParaRPr lang="en-US" dirty="0"/>
          </a:p>
        </p:txBody>
      </p:sp>
      <p:cxnSp>
        <p:nvCxnSpPr>
          <p:cNvPr id="5" name="Elbow Connector 4"/>
          <p:cNvCxnSpPr/>
          <p:nvPr/>
        </p:nvCxnSpPr>
        <p:spPr>
          <a:xfrm rot="5400000" flipH="1" flipV="1">
            <a:off x="7029450" y="5700713"/>
            <a:ext cx="12700" cy="12700"/>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45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026" y="1"/>
            <a:ext cx="10131425" cy="1314450"/>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708025" y="1314451"/>
            <a:ext cx="10131425" cy="5329237"/>
          </a:xfrm>
        </p:spPr>
        <p:txBody>
          <a:bodyPr/>
          <a:lstStyle/>
          <a:p>
            <a:r>
              <a:rPr lang="en-US" sz="2800" b="1" dirty="0">
                <a:solidFill>
                  <a:srgbClr val="FFFF00"/>
                </a:solidFill>
              </a:rPr>
              <a:t>Communication :</a:t>
            </a:r>
          </a:p>
          <a:p>
            <a:r>
              <a:rPr lang="en-US" sz="2400" dirty="0"/>
              <a:t>Accidents are more likely to occur when workers are unsure what to expect. Direct discussion of the day’s goals and activities will cut down on surprises that could cause bodily harm. </a:t>
            </a:r>
          </a:p>
          <a:p>
            <a:r>
              <a:rPr lang="en-US" sz="2400" dirty="0"/>
              <a:t>Construction firms should equip workers with  smartphones, walkie-talkies, or headsets, which allow fast and efficient communication among team members. </a:t>
            </a:r>
          </a:p>
          <a:p>
            <a:endParaRPr lang="en-US" sz="2400" dirty="0"/>
          </a:p>
          <a:p>
            <a:endParaRPr lang="en-US" dirty="0"/>
          </a:p>
        </p:txBody>
      </p:sp>
    </p:spTree>
    <p:extLst>
      <p:ext uri="{BB962C8B-B14F-4D97-AF65-F5344CB8AC3E}">
        <p14:creationId xmlns:p14="http://schemas.microsoft.com/office/powerpoint/2010/main" val="243680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131425" cy="1214438"/>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0" y="1214439"/>
            <a:ext cx="10131425" cy="5272086"/>
          </a:xfrm>
        </p:spPr>
        <p:txBody>
          <a:bodyPr>
            <a:normAutofit fontScale="92500" lnSpcReduction="20000"/>
          </a:bodyPr>
          <a:lstStyle/>
          <a:p>
            <a:r>
              <a:rPr lang="en-US" sz="3000" b="1" dirty="0">
                <a:solidFill>
                  <a:srgbClr val="FFFF00"/>
                </a:solidFill>
              </a:rPr>
              <a:t>Documentation :</a:t>
            </a:r>
          </a:p>
          <a:p>
            <a:r>
              <a:rPr lang="en-US" sz="2600" dirty="0"/>
              <a:t>To enforce construction site safety, there must be  proper documentation of everything that is going to be done on-site. There are some legal requirements and construction companies must ensure that all proper registrations and licenses are earned before work begins. </a:t>
            </a:r>
          </a:p>
          <a:p>
            <a:r>
              <a:rPr lang="en-US" sz="2600" dirty="0"/>
              <a:t>Not only does this prevent accidents due to improper training, but it protects the construction firm from legal action and public scrutiny. Any safety hazards that make their way to the media will look bad for construction firms.</a:t>
            </a:r>
          </a:p>
          <a:p>
            <a:r>
              <a:rPr lang="en-US" sz="2600" dirty="0"/>
              <a:t>The </a:t>
            </a:r>
            <a:r>
              <a:rPr lang="en-US" sz="2600" b="1" dirty="0">
                <a:solidFill>
                  <a:srgbClr val="FF66FF"/>
                </a:solidFill>
              </a:rPr>
              <a:t>Engineer</a:t>
            </a:r>
            <a:r>
              <a:rPr lang="en-US" sz="2600" dirty="0"/>
              <a:t> (construction manager) must ensure that all necessary Permits relevant to the site work are available and authorization enforced before the work starts</a:t>
            </a:r>
          </a:p>
          <a:p>
            <a:endParaRPr lang="en-US" sz="2600" dirty="0"/>
          </a:p>
          <a:p>
            <a:endParaRPr lang="en-US" dirty="0"/>
          </a:p>
          <a:p>
            <a:r>
              <a:rPr lang="en-US" dirty="0"/>
              <a:t> </a:t>
            </a:r>
          </a:p>
        </p:txBody>
      </p:sp>
    </p:spTree>
    <p:extLst>
      <p:ext uri="{BB962C8B-B14F-4D97-AF65-F5344CB8AC3E}">
        <p14:creationId xmlns:p14="http://schemas.microsoft.com/office/powerpoint/2010/main" val="213008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942975"/>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1" y="942974"/>
            <a:ext cx="10131425" cy="5757863"/>
          </a:xfrm>
        </p:spPr>
        <p:txBody>
          <a:bodyPr>
            <a:normAutofit/>
          </a:bodyPr>
          <a:lstStyle/>
          <a:p>
            <a:r>
              <a:rPr lang="en-US" sz="2800" b="1" dirty="0">
                <a:solidFill>
                  <a:srgbClr val="FFFF00"/>
                </a:solidFill>
              </a:rPr>
              <a:t>Proper </a:t>
            </a:r>
            <a:r>
              <a:rPr lang="en-US" sz="2800" dirty="0">
                <a:solidFill>
                  <a:srgbClr val="FFFF00"/>
                </a:solidFill>
              </a:rPr>
              <a:t>Equipment :</a:t>
            </a:r>
          </a:p>
          <a:p>
            <a:r>
              <a:rPr lang="en-US" sz="2400" dirty="0"/>
              <a:t>To create a culture centered around construction site safety, workers need to be given the proper </a:t>
            </a:r>
            <a:r>
              <a:rPr lang="en-US" sz="2400" dirty="0">
                <a:solidFill>
                  <a:srgbClr val="FF7C80"/>
                </a:solidFill>
              </a:rPr>
              <a:t>Personal Protective Equipment (PPE).  </a:t>
            </a:r>
            <a:r>
              <a:rPr lang="en-US" sz="2400" dirty="0"/>
              <a:t>Without the proper PPE, there will be no construction site safety, because there will always be an opportunity to injured. </a:t>
            </a:r>
          </a:p>
          <a:p>
            <a:pPr marL="0" indent="0">
              <a:buNone/>
            </a:pPr>
            <a:r>
              <a:rPr lang="en-US" sz="2200" dirty="0"/>
              <a:t>Minimum PPE requirements for Construction Sites</a:t>
            </a:r>
          </a:p>
          <a:p>
            <a:r>
              <a:rPr lang="en-US" sz="2200" dirty="0"/>
              <a:t>A helmet has to be supplied and worn at all times at the construction site</a:t>
            </a:r>
          </a:p>
          <a:p>
            <a:r>
              <a:rPr lang="en-US" sz="2200" dirty="0"/>
              <a:t>Safety glasses must be provided to protect workers against debris in the air</a:t>
            </a:r>
          </a:p>
          <a:p>
            <a:r>
              <a:rPr lang="en-US" sz="2200" dirty="0"/>
              <a:t>Safety/high-visibility vests must be provided and worn to keep workers visible</a:t>
            </a:r>
          </a:p>
          <a:p>
            <a:r>
              <a:rPr lang="en-US" sz="2200" dirty="0"/>
              <a:t>Protective gloves should be supplied and worn to protect hands against cuts</a:t>
            </a:r>
          </a:p>
          <a:p>
            <a:r>
              <a:rPr lang="en-US" sz="2200" dirty="0"/>
              <a:t>Proper clothing is a must for worker protection both indoors and outdoors</a:t>
            </a:r>
          </a:p>
          <a:p>
            <a:r>
              <a:rPr lang="en-US" sz="2200" dirty="0"/>
              <a:t>Safety and Anti-slip footwear is also necessary</a:t>
            </a:r>
          </a:p>
          <a:p>
            <a:endParaRPr lang="en-US" dirty="0"/>
          </a:p>
        </p:txBody>
      </p:sp>
    </p:spTree>
    <p:extLst>
      <p:ext uri="{BB962C8B-B14F-4D97-AF65-F5344CB8AC3E}">
        <p14:creationId xmlns:p14="http://schemas.microsoft.com/office/powerpoint/2010/main" val="2693769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6687"/>
            <a:ext cx="10131425" cy="1104901"/>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0" y="1271589"/>
            <a:ext cx="10131425" cy="5443536"/>
          </a:xfrm>
        </p:spPr>
        <p:txBody>
          <a:bodyPr>
            <a:normAutofit fontScale="85000" lnSpcReduction="10000"/>
          </a:bodyPr>
          <a:lstStyle/>
          <a:p>
            <a:r>
              <a:rPr lang="en-US" sz="3300" b="1" dirty="0">
                <a:solidFill>
                  <a:srgbClr val="FFFF00"/>
                </a:solidFill>
              </a:rPr>
              <a:t>Proper </a:t>
            </a:r>
            <a:r>
              <a:rPr lang="en-US" sz="3300" dirty="0">
                <a:solidFill>
                  <a:srgbClr val="FFFF00"/>
                </a:solidFill>
              </a:rPr>
              <a:t>Equipment </a:t>
            </a:r>
            <a:r>
              <a:rPr lang="en-US" sz="4500" dirty="0">
                <a:solidFill>
                  <a:srgbClr val="FFFF00"/>
                </a:solidFill>
              </a:rPr>
              <a:t>:</a:t>
            </a:r>
          </a:p>
          <a:p>
            <a:pPr marL="0" indent="0">
              <a:buNone/>
            </a:pPr>
            <a:r>
              <a:rPr lang="en-US" sz="3100" dirty="0"/>
              <a:t>Additional PPE Requirements</a:t>
            </a:r>
          </a:p>
          <a:p>
            <a:r>
              <a:rPr lang="en-US" sz="3100" dirty="0"/>
              <a:t>Hearing protection must be worn near any tool, machine or equipment that produces loud noises</a:t>
            </a:r>
          </a:p>
          <a:p>
            <a:r>
              <a:rPr lang="en-US" sz="3100" dirty="0"/>
              <a:t>Respiratory protection is needed to protect against dust and other air contaminants</a:t>
            </a:r>
          </a:p>
          <a:p>
            <a:r>
              <a:rPr lang="en-US" sz="3100" dirty="0"/>
              <a:t>Face shields are a must for welding operations and other debris/spark producing operations</a:t>
            </a:r>
          </a:p>
          <a:p>
            <a:r>
              <a:rPr lang="en-US" sz="3100" dirty="0"/>
              <a:t>Safety harnesses must be used as a safety procedure to prevent falls</a:t>
            </a:r>
          </a:p>
          <a:p>
            <a:pPr marL="0" indent="0">
              <a:buNone/>
            </a:pPr>
            <a:r>
              <a:rPr lang="en-US" sz="3200" dirty="0"/>
              <a:t>The </a:t>
            </a:r>
            <a:r>
              <a:rPr lang="en-US" sz="3200" b="1" dirty="0">
                <a:solidFill>
                  <a:srgbClr val="FF66FF"/>
                </a:solidFill>
              </a:rPr>
              <a:t>Engineer</a:t>
            </a:r>
            <a:r>
              <a:rPr lang="en-US" sz="3200" dirty="0"/>
              <a:t> (construction manager) must ensure that </a:t>
            </a:r>
            <a:r>
              <a:rPr lang="en-US" sz="3100" dirty="0"/>
              <a:t>personal protective equipment and gear </a:t>
            </a:r>
            <a:r>
              <a:rPr lang="en-US" sz="2800" dirty="0"/>
              <a:t>must be provided to construction workers. .</a:t>
            </a:r>
          </a:p>
        </p:txBody>
      </p:sp>
    </p:spTree>
    <p:extLst>
      <p:ext uri="{BB962C8B-B14F-4D97-AF65-F5344CB8AC3E}">
        <p14:creationId xmlns:p14="http://schemas.microsoft.com/office/powerpoint/2010/main" val="356041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963" y="0"/>
            <a:ext cx="10131425" cy="1456267"/>
          </a:xfrm>
        </p:spPr>
        <p:txBody>
          <a:bodyPr/>
          <a:lstStyle/>
          <a:p>
            <a:r>
              <a:rPr lang="en-US" b="1" dirty="0"/>
              <a:t>Construction site safety</a:t>
            </a:r>
            <a:endParaRPr lang="en-US" dirty="0"/>
          </a:p>
        </p:txBody>
      </p:sp>
      <p:sp>
        <p:nvSpPr>
          <p:cNvPr id="3" name="Content Placeholder 2"/>
          <p:cNvSpPr>
            <a:spLocks noGrp="1"/>
          </p:cNvSpPr>
          <p:nvPr>
            <p:ph idx="1"/>
          </p:nvPr>
        </p:nvSpPr>
        <p:spPr>
          <a:xfrm>
            <a:off x="685801" y="1271589"/>
            <a:ext cx="10829924" cy="5586412"/>
          </a:xfrm>
        </p:spPr>
        <p:txBody>
          <a:bodyPr>
            <a:normAutofit lnSpcReduction="10000"/>
          </a:bodyPr>
          <a:lstStyle/>
          <a:p>
            <a:pPr fontAlgn="base"/>
            <a:r>
              <a:rPr lang="en-US" sz="2800" b="1" dirty="0">
                <a:solidFill>
                  <a:srgbClr val="FFFF00"/>
                </a:solidFill>
              </a:rPr>
              <a:t>Supervision :</a:t>
            </a:r>
          </a:p>
          <a:p>
            <a:pPr fontAlgn="base"/>
            <a:r>
              <a:rPr lang="en-US" sz="2300" dirty="0"/>
              <a:t>Ideally, construction workers would fully understand the consequences of inadequate safety precautions and thus act in a manner to ensure site-wide well-being — but this is not a perfect world. Every site must have a strong supervisor who is willing and capable of enforcing safety standards with no exceptions. This foreman must keep tabs on all employees throughout the day and correct those who fail to commit to proper construction site safety procedures.</a:t>
            </a:r>
          </a:p>
          <a:p>
            <a:pPr fontAlgn="base"/>
            <a:r>
              <a:rPr lang="en-US" sz="2800" b="1" dirty="0">
                <a:solidFill>
                  <a:srgbClr val="FFFF00"/>
                </a:solidFill>
              </a:rPr>
              <a:t> Innovation :</a:t>
            </a:r>
          </a:p>
          <a:p>
            <a:pPr fontAlgn="base"/>
            <a:r>
              <a:rPr lang="en-US" sz="2300" dirty="0"/>
              <a:t>The </a:t>
            </a:r>
            <a:r>
              <a:rPr lang="en-US" sz="2300" b="1" dirty="0">
                <a:solidFill>
                  <a:srgbClr val="FF66FF"/>
                </a:solidFill>
              </a:rPr>
              <a:t>Engineer</a:t>
            </a:r>
            <a:r>
              <a:rPr lang="en-US" sz="2300" dirty="0"/>
              <a:t> (construction manager) together with his/her staff must also helps develop new ideas for keeping construction workers safe, while also encouraging them to contribute with their ideas. </a:t>
            </a:r>
          </a:p>
          <a:p>
            <a:pPr fontAlgn="base"/>
            <a:r>
              <a:rPr lang="en-US" sz="2300" dirty="0"/>
              <a:t>The development of new practices that will enhance safety should always be encouraged, and companies should avoid speaking against legislation aimed at improving safety protocols..</a:t>
            </a:r>
          </a:p>
          <a:p>
            <a:pPr fontAlgn="base"/>
            <a:endParaRPr lang="en-US" sz="2200" dirty="0"/>
          </a:p>
          <a:p>
            <a:endParaRPr lang="en-US" dirty="0"/>
          </a:p>
        </p:txBody>
      </p:sp>
    </p:spTree>
    <p:extLst>
      <p:ext uri="{BB962C8B-B14F-4D97-AF65-F5344CB8AC3E}">
        <p14:creationId xmlns:p14="http://schemas.microsoft.com/office/powerpoint/2010/main" val="4051282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52400"/>
            <a:ext cx="10131425" cy="1456267"/>
          </a:xfrm>
        </p:spPr>
        <p:txBody>
          <a:bodyPr>
            <a:normAutofit/>
          </a:bodyPr>
          <a:lstStyle/>
          <a:p>
            <a:r>
              <a:rPr lang="en-US" sz="4000" b="1" dirty="0"/>
              <a:t>Construction site safety</a:t>
            </a:r>
            <a:endParaRPr lang="en-US" sz="4000" dirty="0"/>
          </a:p>
        </p:txBody>
      </p:sp>
      <p:sp>
        <p:nvSpPr>
          <p:cNvPr id="3" name="Content Placeholder 2"/>
          <p:cNvSpPr>
            <a:spLocks noGrp="1"/>
          </p:cNvSpPr>
          <p:nvPr>
            <p:ph idx="1"/>
          </p:nvPr>
        </p:nvSpPr>
        <p:spPr>
          <a:xfrm>
            <a:off x="685801" y="1608667"/>
            <a:ext cx="10758487" cy="5006446"/>
          </a:xfrm>
        </p:spPr>
        <p:txBody>
          <a:bodyPr>
            <a:normAutofit/>
          </a:bodyPr>
          <a:lstStyle/>
          <a:p>
            <a:r>
              <a:rPr lang="en-US" sz="3000" dirty="0"/>
              <a:t> </a:t>
            </a:r>
            <a:r>
              <a:rPr lang="en-US" sz="2800" b="1" dirty="0">
                <a:solidFill>
                  <a:srgbClr val="FFFF00"/>
                </a:solidFill>
              </a:rPr>
              <a:t>Transparency :</a:t>
            </a:r>
          </a:p>
          <a:p>
            <a:r>
              <a:rPr lang="en-US" sz="2400" dirty="0"/>
              <a:t>The worst thing any construction firm can do for its reputation is attempting a cover-up. Hiding accidents from the press and the public not only lowers the opinion of the firm — it paints the engineering industry as a whole in a negative light. </a:t>
            </a:r>
          </a:p>
          <a:p>
            <a:r>
              <a:rPr lang="en-US" sz="2400" dirty="0"/>
              <a:t>Ultimately, people understand that accidents happen, and as long as contractors are doing their best to foster a safe environment for their workers, any accidents that do occur will only contribute to the growing need to augment modern safety techniques. </a:t>
            </a:r>
          </a:p>
          <a:p>
            <a:r>
              <a:rPr lang="en-US" sz="2400" dirty="0"/>
              <a:t>A safer construction industry is an industry of fewer injuries, fewer workplace accidents, and fewer deaths. The </a:t>
            </a:r>
            <a:r>
              <a:rPr lang="en-US" sz="2400" b="1" dirty="0">
                <a:solidFill>
                  <a:srgbClr val="FF66FF"/>
                </a:solidFill>
              </a:rPr>
              <a:t>Engineer</a:t>
            </a:r>
            <a:r>
              <a:rPr lang="en-US" sz="2400" dirty="0"/>
              <a:t> (construction manager) is the key player in achieving this goal !!!</a:t>
            </a:r>
          </a:p>
        </p:txBody>
      </p:sp>
    </p:spTree>
    <p:extLst>
      <p:ext uri="{BB962C8B-B14F-4D97-AF65-F5344CB8AC3E}">
        <p14:creationId xmlns:p14="http://schemas.microsoft.com/office/powerpoint/2010/main" val="763011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131425" cy="1100138"/>
          </a:xfrm>
        </p:spPr>
        <p:txBody>
          <a:bodyPr>
            <a:normAutofit/>
          </a:bodyPr>
          <a:lstStyle/>
          <a:p>
            <a:r>
              <a:rPr lang="en-US" sz="4000" b="1" dirty="0"/>
              <a:t>INDUSTRIAL site safety</a:t>
            </a:r>
            <a:endParaRPr lang="en-US" sz="4000" dirty="0"/>
          </a:p>
        </p:txBody>
      </p:sp>
      <p:sp>
        <p:nvSpPr>
          <p:cNvPr id="3" name="Content Placeholder 2"/>
          <p:cNvSpPr>
            <a:spLocks noGrp="1"/>
          </p:cNvSpPr>
          <p:nvPr>
            <p:ph idx="1"/>
          </p:nvPr>
        </p:nvSpPr>
        <p:spPr>
          <a:xfrm>
            <a:off x="685801" y="1100139"/>
            <a:ext cx="11506199" cy="5757861"/>
          </a:xfrm>
        </p:spPr>
        <p:txBody>
          <a:bodyPr>
            <a:normAutofit fontScale="92500" lnSpcReduction="20000"/>
          </a:bodyPr>
          <a:lstStyle/>
          <a:p>
            <a:endParaRPr lang="en-US" sz="3200" b="1" dirty="0">
              <a:solidFill>
                <a:srgbClr val="FFFF00"/>
              </a:solidFill>
            </a:endParaRPr>
          </a:p>
          <a:p>
            <a:r>
              <a:rPr lang="en-US" sz="3200" b="1" dirty="0">
                <a:solidFill>
                  <a:srgbClr val="FFFF00"/>
                </a:solidFill>
              </a:rPr>
              <a:t>Factories Ordinance (No. 45 of 1942)</a:t>
            </a:r>
          </a:p>
          <a:p>
            <a:r>
              <a:rPr lang="en-US" sz="2400" b="1" dirty="0">
                <a:solidFill>
                  <a:srgbClr val="FFFF00"/>
                </a:solidFill>
              </a:rPr>
              <a:t>AN ORDINANCE TO MAKE PROVISION FOR THE SAFETY AND WELFARE OF WORKERS IN FACTORIES.</a:t>
            </a:r>
          </a:p>
          <a:p>
            <a:r>
              <a:rPr lang="en-US" sz="2400" b="1" cap="all" dirty="0"/>
              <a:t>PART I - </a:t>
            </a:r>
            <a:r>
              <a:rPr lang="en-US" sz="2400" cap="all" dirty="0"/>
              <a:t>REGISTRATION OF FACTORIES AND APPROVAL OF FACTORY BUILDINGS</a:t>
            </a:r>
          </a:p>
          <a:p>
            <a:r>
              <a:rPr lang="en-US" sz="2400" cap="all" dirty="0"/>
              <a:t>PART II - HEALTH (GENERAL PROVISIONS)</a:t>
            </a:r>
          </a:p>
          <a:p>
            <a:r>
              <a:rPr lang="en-US" sz="2400" cap="all" dirty="0"/>
              <a:t>PART III - SAFETY (GENERAL PROVISIONS)</a:t>
            </a:r>
          </a:p>
          <a:p>
            <a:r>
              <a:rPr lang="en-US" sz="2400" dirty="0"/>
              <a:t>PART IV - WELFARE (GENERAL PROVISIONS)</a:t>
            </a:r>
          </a:p>
          <a:p>
            <a:r>
              <a:rPr lang="en-US" sz="2400" dirty="0"/>
              <a:t>PART V - HEALTH, SAFETY AND WELFARE (SPECIAL PROVISIONS AND REGULATIONS)</a:t>
            </a:r>
          </a:p>
          <a:p>
            <a:r>
              <a:rPr lang="en-US" sz="2400" dirty="0"/>
              <a:t>PART VI - NOTIFICATION AND INVESTIGATION OF ACCOUNTS AND INDUSTRIAL DISEASES</a:t>
            </a:r>
          </a:p>
          <a:p>
            <a:r>
              <a:rPr lang="en-US" sz="2400" dirty="0"/>
              <a:t>PART VII - EMPLOYMENT OF WORKERS</a:t>
            </a:r>
          </a:p>
          <a:p>
            <a:r>
              <a:rPr lang="en-US" sz="2400" dirty="0"/>
              <a:t>PART VIII - SPECIAL APPLICATIONS AND EXTENSIONS PREMISES IN RESPECT OF WHICH OWNER IS LIABLE</a:t>
            </a:r>
          </a:p>
          <a:p>
            <a:r>
              <a:rPr lang="en-US" sz="2400" dirty="0"/>
              <a:t>PART IX to  XV – ADMINISTATION and GENERAL</a:t>
            </a:r>
          </a:p>
          <a:p>
            <a:endParaRPr lang="en-US" sz="2400" dirty="0"/>
          </a:p>
          <a:p>
            <a:endParaRPr lang="en-US" sz="2400" dirty="0"/>
          </a:p>
        </p:txBody>
      </p:sp>
    </p:spTree>
    <p:extLst>
      <p:ext uri="{BB962C8B-B14F-4D97-AF65-F5344CB8AC3E}">
        <p14:creationId xmlns:p14="http://schemas.microsoft.com/office/powerpoint/2010/main" val="2579461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6687"/>
            <a:ext cx="10131425" cy="1456267"/>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3" name="Content Placeholder 2"/>
          <p:cNvSpPr>
            <a:spLocks noGrp="1"/>
          </p:cNvSpPr>
          <p:nvPr>
            <p:ph idx="1"/>
          </p:nvPr>
        </p:nvSpPr>
        <p:spPr>
          <a:xfrm>
            <a:off x="242888" y="1314449"/>
            <a:ext cx="11372850" cy="5214938"/>
          </a:xfrm>
        </p:spPr>
        <p:txBody>
          <a:bodyPr>
            <a:normAutofit/>
          </a:bodyPr>
          <a:lstStyle/>
          <a:p>
            <a:r>
              <a:rPr lang="en-US" sz="2400" dirty="0"/>
              <a:t>On July 28, 1945, a twin-engine B-25 bomber lost in the fog crashed into the Empire State Building 914 feet above street level. It tore an 18-by-2-foot hole in the north face of the building and scattered flaming fuel into the building. New York firemen put out the blaze in 40 minutes. The crew members and 10 persons at work perished. The building was repaired and still stands. </a:t>
            </a:r>
          </a:p>
          <a:p>
            <a:endParaRPr lang="en-US" sz="2400" dirty="0"/>
          </a:p>
          <a:p>
            <a:r>
              <a:rPr lang="en-US" sz="2400" dirty="0"/>
              <a:t>Just 10 years later, in 1955, the leaders of the New York City banking and real estate industries got together to initiate plans for the New York City World Trade Center, which would later become known as the Twin Towers, the world’s tallest buildings. However, as the plans emerged, it became clear that the buildings required new construction techniques and </a:t>
            </a:r>
            <a:r>
              <a:rPr lang="en-US" sz="2400" b="1" dirty="0">
                <a:solidFill>
                  <a:srgbClr val="FFFF00"/>
                </a:solidFill>
              </a:rPr>
              <a:t>the easing of old building code requirements</a:t>
            </a:r>
            <a:r>
              <a:rPr lang="en-US" sz="2400" dirty="0"/>
              <a:t>.</a:t>
            </a:r>
          </a:p>
          <a:p>
            <a:r>
              <a:rPr lang="en-US" sz="2400" dirty="0"/>
              <a:t> </a:t>
            </a:r>
          </a:p>
        </p:txBody>
      </p:sp>
    </p:spTree>
    <p:extLst>
      <p:ext uri="{BB962C8B-B14F-4D97-AF65-F5344CB8AC3E}">
        <p14:creationId xmlns:p14="http://schemas.microsoft.com/office/powerpoint/2010/main" val="12994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057275"/>
          </a:xfrm>
        </p:spPr>
        <p:txBody>
          <a:bodyPr>
            <a:normAutofit/>
          </a:bodyPr>
          <a:lstStyle/>
          <a:p>
            <a:r>
              <a:rPr lang="en-US" sz="4000" b="1" dirty="0"/>
              <a:t>INDUSTRIAL site safety</a:t>
            </a:r>
            <a:endParaRPr lang="en-US" sz="4000" dirty="0"/>
          </a:p>
        </p:txBody>
      </p:sp>
      <p:sp>
        <p:nvSpPr>
          <p:cNvPr id="6" name="Content Placeholder 5"/>
          <p:cNvSpPr>
            <a:spLocks noGrp="1"/>
          </p:cNvSpPr>
          <p:nvPr>
            <p:ph idx="1"/>
          </p:nvPr>
        </p:nvSpPr>
        <p:spPr>
          <a:xfrm>
            <a:off x="685801" y="1057275"/>
            <a:ext cx="10131425" cy="5672138"/>
          </a:xfrm>
        </p:spPr>
        <p:txBody>
          <a:bodyPr>
            <a:normAutofit/>
          </a:bodyPr>
          <a:lstStyle/>
          <a:p>
            <a:r>
              <a:rPr lang="en-US" sz="2200" b="1" dirty="0">
                <a:solidFill>
                  <a:srgbClr val="00B0F0"/>
                </a:solidFill>
              </a:rPr>
              <a:t>Hoists </a:t>
            </a:r>
            <a:r>
              <a:rPr lang="en-US" sz="2400" b="1" dirty="0">
                <a:solidFill>
                  <a:srgbClr val="00B0F0"/>
                </a:solidFill>
              </a:rPr>
              <a:t>and lifts.</a:t>
            </a:r>
          </a:p>
          <a:p>
            <a:r>
              <a:rPr lang="en-US" sz="2000" dirty="0"/>
              <a:t>Every hoist or lift shall be thoroughly examined by a competent person at least once in every </a:t>
            </a:r>
            <a:r>
              <a:rPr lang="en-US" sz="2400" b="1" dirty="0">
                <a:solidFill>
                  <a:srgbClr val="FFFF00"/>
                </a:solidFill>
              </a:rPr>
              <a:t>period of twelve months</a:t>
            </a:r>
          </a:p>
          <a:p>
            <a:r>
              <a:rPr lang="en-US" sz="2000" dirty="0"/>
              <a:t> Every </a:t>
            </a:r>
            <a:r>
              <a:rPr lang="en-US" sz="2000" dirty="0" err="1"/>
              <a:t>hoistway</a:t>
            </a:r>
            <a:r>
              <a:rPr lang="en-US" sz="2000" dirty="0"/>
              <a:t> or </a:t>
            </a:r>
            <a:r>
              <a:rPr lang="en-US" sz="2000" dirty="0" err="1"/>
              <a:t>liftway</a:t>
            </a:r>
            <a:r>
              <a:rPr lang="en-US" sz="2000" dirty="0"/>
              <a:t> shall be efficiently protected by a substantial enclosure fitted with gates, being such an enclosure as to prevent, when the gates are shut, any person falling down the way or coming into contact with any moving part of the hoist or lift.</a:t>
            </a:r>
          </a:p>
          <a:p>
            <a:r>
              <a:rPr lang="en-US" sz="2400" b="1" dirty="0">
                <a:solidFill>
                  <a:srgbClr val="00B0F0"/>
                </a:solidFill>
              </a:rPr>
              <a:t>Chains, ropes and lifting tackle.</a:t>
            </a:r>
          </a:p>
          <a:p>
            <a:r>
              <a:rPr lang="en-US" sz="2000" dirty="0"/>
              <a:t>all chains, ropes and lifting tackle in use shall be thoroughly examined by a competent person at least once in every </a:t>
            </a:r>
            <a:r>
              <a:rPr lang="en-US" sz="2400" b="1" dirty="0">
                <a:solidFill>
                  <a:srgbClr val="FFFF00"/>
                </a:solidFill>
              </a:rPr>
              <a:t>period of six months </a:t>
            </a:r>
            <a:r>
              <a:rPr lang="en-US" sz="2000" dirty="0"/>
              <a:t>or at such greater intervals as determined by the Commissioner</a:t>
            </a:r>
          </a:p>
          <a:p>
            <a:r>
              <a:rPr lang="en-US" sz="2000" dirty="0"/>
              <a:t> </a:t>
            </a:r>
            <a:r>
              <a:rPr lang="en-US" sz="2400" b="1" dirty="0">
                <a:solidFill>
                  <a:srgbClr val="00B0F0"/>
                </a:solidFill>
              </a:rPr>
              <a:t>Cranes and other lifting machines</a:t>
            </a:r>
            <a:r>
              <a:rPr lang="en-US" sz="2200" b="1" dirty="0">
                <a:solidFill>
                  <a:srgbClr val="00B0F0"/>
                </a:solidFill>
              </a:rPr>
              <a:t>.</a:t>
            </a:r>
          </a:p>
          <a:p>
            <a:r>
              <a:rPr lang="en-US" sz="2000" dirty="0"/>
              <a:t>All such parts and gear, whether fixed or moving, shall be thoroughly examined by a competent person at least once in every </a:t>
            </a:r>
            <a:r>
              <a:rPr lang="en-US" sz="2400" b="1" dirty="0">
                <a:solidFill>
                  <a:srgbClr val="FFFF00"/>
                </a:solidFill>
              </a:rPr>
              <a:t>period of fourteen months </a:t>
            </a:r>
            <a:r>
              <a:rPr lang="en-US" sz="2000" dirty="0"/>
              <a:t>and a register shall be kept containing such particulars of every examination as may be prescribed.</a:t>
            </a:r>
          </a:p>
        </p:txBody>
      </p:sp>
    </p:spTree>
    <p:extLst>
      <p:ext uri="{BB962C8B-B14F-4D97-AF65-F5344CB8AC3E}">
        <p14:creationId xmlns:p14="http://schemas.microsoft.com/office/powerpoint/2010/main" val="549363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838" y="1"/>
            <a:ext cx="10131425" cy="1143000"/>
          </a:xfrm>
        </p:spPr>
        <p:txBody>
          <a:bodyPr>
            <a:normAutofit/>
          </a:bodyPr>
          <a:lstStyle/>
          <a:p>
            <a:r>
              <a:rPr lang="en-US" b="1" dirty="0"/>
              <a:t>INDUSTRIAL site safety </a:t>
            </a:r>
            <a:endParaRPr lang="en-US" dirty="0"/>
          </a:p>
        </p:txBody>
      </p:sp>
      <p:sp>
        <p:nvSpPr>
          <p:cNvPr id="3" name="Content Placeholder 2"/>
          <p:cNvSpPr>
            <a:spLocks noGrp="1"/>
          </p:cNvSpPr>
          <p:nvPr>
            <p:ph idx="1"/>
          </p:nvPr>
        </p:nvSpPr>
        <p:spPr>
          <a:xfrm>
            <a:off x="685801" y="1042989"/>
            <a:ext cx="10131425" cy="5572124"/>
          </a:xfrm>
        </p:spPr>
        <p:txBody>
          <a:bodyPr>
            <a:normAutofit fontScale="92500" lnSpcReduction="20000"/>
          </a:bodyPr>
          <a:lstStyle/>
          <a:p>
            <a:r>
              <a:rPr lang="en-US" sz="3100" dirty="0"/>
              <a:t> </a:t>
            </a:r>
            <a:r>
              <a:rPr lang="en-US" sz="3100" b="1" dirty="0">
                <a:solidFill>
                  <a:schemeClr val="accent2">
                    <a:lumMod val="60000"/>
                    <a:lumOff val="40000"/>
                  </a:schemeClr>
                </a:solidFill>
              </a:rPr>
              <a:t>Steam Boilers.</a:t>
            </a:r>
          </a:p>
          <a:p>
            <a:r>
              <a:rPr lang="en-US" sz="2400" dirty="0"/>
              <a:t> Every steam boiler and all its fittings and attachments shall be thoroughly examined by a person who is the holder of a certificate issued in that behalf by the Commissioner at least once in every </a:t>
            </a:r>
            <a:r>
              <a:rPr lang="en-US" sz="2600" b="1" dirty="0">
                <a:solidFill>
                  <a:srgbClr val="FFFF00"/>
                </a:solidFill>
              </a:rPr>
              <a:t>period of twelve months</a:t>
            </a:r>
            <a:r>
              <a:rPr lang="en-US" sz="2400" dirty="0"/>
              <a:t>, and also after any extensive repairs:</a:t>
            </a:r>
          </a:p>
          <a:p>
            <a:r>
              <a:rPr lang="en-US" dirty="0"/>
              <a:t> </a:t>
            </a:r>
            <a:r>
              <a:rPr lang="en-US" sz="2600" dirty="0"/>
              <a:t>No person shall attend on or operate any steam boiler unless he is authorized in writing by the holder of a certificate issued above. No person shall be authorized under this section unless after compliance with such requirements as may be prescribed.</a:t>
            </a:r>
          </a:p>
          <a:p>
            <a:endParaRPr lang="en-US" sz="3100" b="1" dirty="0">
              <a:solidFill>
                <a:schemeClr val="accent2">
                  <a:lumMod val="60000"/>
                  <a:lumOff val="40000"/>
                </a:schemeClr>
              </a:solidFill>
            </a:endParaRPr>
          </a:p>
          <a:p>
            <a:r>
              <a:rPr lang="en-US" sz="3100" b="1" dirty="0">
                <a:solidFill>
                  <a:schemeClr val="accent2">
                    <a:lumMod val="60000"/>
                    <a:lumOff val="40000"/>
                  </a:schemeClr>
                </a:solidFill>
              </a:rPr>
              <a:t>Steam receivers and steam containers.</a:t>
            </a:r>
          </a:p>
          <a:p>
            <a:r>
              <a:rPr lang="en-US" sz="2600" dirty="0"/>
              <a:t>Every steam receiver and its fittings shall be properly maintained and shall be thoroughly examined by a person who is the holder of a certificate issued in that behalf by the Commissioner, so far as the construction of the receiver permits, at least once in every </a:t>
            </a:r>
            <a:r>
              <a:rPr lang="en-US" sz="2600" b="1" dirty="0">
                <a:solidFill>
                  <a:srgbClr val="FFFF00"/>
                </a:solidFill>
              </a:rPr>
              <a:t>period of twenty-four months</a:t>
            </a:r>
            <a:r>
              <a:rPr lang="en-US" sz="2600" dirty="0"/>
              <a:t>.</a:t>
            </a:r>
          </a:p>
          <a:p>
            <a:endParaRPr lang="en-US" dirty="0"/>
          </a:p>
        </p:txBody>
      </p:sp>
    </p:spTree>
    <p:extLst>
      <p:ext uri="{BB962C8B-B14F-4D97-AF65-F5344CB8AC3E}">
        <p14:creationId xmlns:p14="http://schemas.microsoft.com/office/powerpoint/2010/main" val="4141282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131425" cy="1143000"/>
          </a:xfrm>
        </p:spPr>
        <p:txBody>
          <a:bodyPr>
            <a:normAutofit/>
          </a:bodyPr>
          <a:lstStyle/>
          <a:p>
            <a:r>
              <a:rPr lang="en-US" sz="4000" b="1" dirty="0"/>
              <a:t>INDUSTRIAL site safety</a:t>
            </a:r>
            <a:endParaRPr lang="en-US" sz="4000" dirty="0"/>
          </a:p>
        </p:txBody>
      </p:sp>
      <p:sp>
        <p:nvSpPr>
          <p:cNvPr id="3" name="Content Placeholder 2"/>
          <p:cNvSpPr>
            <a:spLocks noGrp="1"/>
          </p:cNvSpPr>
          <p:nvPr>
            <p:ph idx="1"/>
          </p:nvPr>
        </p:nvSpPr>
        <p:spPr>
          <a:xfrm>
            <a:off x="685801" y="1143001"/>
            <a:ext cx="10587037" cy="5714999"/>
          </a:xfrm>
        </p:spPr>
        <p:txBody>
          <a:bodyPr>
            <a:normAutofit lnSpcReduction="10000"/>
          </a:bodyPr>
          <a:lstStyle/>
          <a:p>
            <a:r>
              <a:rPr lang="en-US" dirty="0"/>
              <a:t> </a:t>
            </a:r>
            <a:r>
              <a:rPr lang="en-US" sz="3000" b="1" dirty="0">
                <a:solidFill>
                  <a:schemeClr val="accent2">
                    <a:lumMod val="40000"/>
                    <a:lumOff val="60000"/>
                  </a:schemeClr>
                </a:solidFill>
              </a:rPr>
              <a:t>Air receivers</a:t>
            </a:r>
            <a:r>
              <a:rPr lang="en-US" sz="3000" b="1" dirty="0"/>
              <a:t>.</a:t>
            </a:r>
          </a:p>
          <a:p>
            <a:r>
              <a:rPr lang="en-US" sz="2400" dirty="0"/>
              <a:t>Every air receiver shall be thoroughly cleaned and examined at least once in every </a:t>
            </a:r>
            <a:r>
              <a:rPr lang="en-US" sz="2400" b="1" dirty="0">
                <a:solidFill>
                  <a:srgbClr val="FFFF00"/>
                </a:solidFill>
              </a:rPr>
              <a:t>period of twenty-four months</a:t>
            </a:r>
            <a:r>
              <a:rPr lang="en-US" sz="2600" b="1" dirty="0">
                <a:solidFill>
                  <a:srgbClr val="FFFF00"/>
                </a:solidFill>
              </a:rPr>
              <a:t>:</a:t>
            </a:r>
          </a:p>
          <a:p>
            <a:endParaRPr lang="en-US" dirty="0"/>
          </a:p>
          <a:p>
            <a:r>
              <a:rPr lang="en-US" sz="2800" b="1" dirty="0">
                <a:solidFill>
                  <a:schemeClr val="accent2">
                    <a:lumMod val="40000"/>
                    <a:lumOff val="60000"/>
                  </a:schemeClr>
                </a:solidFill>
              </a:rPr>
              <a:t>Gas receivers.</a:t>
            </a:r>
          </a:p>
          <a:p>
            <a:r>
              <a:rPr lang="en-US" sz="2400" dirty="0"/>
              <a:t>Every gas receiver and its fittings shall be thoroughly cleaned and examined at least once in every </a:t>
            </a:r>
            <a:r>
              <a:rPr lang="en-US" sz="2400" b="1" dirty="0">
                <a:solidFill>
                  <a:srgbClr val="FFFF00"/>
                </a:solidFill>
              </a:rPr>
              <a:t>period of twelve months</a:t>
            </a:r>
            <a:r>
              <a:rPr lang="en-US" sz="2400" dirty="0"/>
              <a:t>:</a:t>
            </a:r>
          </a:p>
          <a:p>
            <a:pPr marL="0" indent="0">
              <a:buNone/>
            </a:pPr>
            <a:r>
              <a:rPr lang="en-US" dirty="0"/>
              <a:t> </a:t>
            </a:r>
          </a:p>
          <a:p>
            <a:r>
              <a:rPr lang="en-US" sz="2400" dirty="0"/>
              <a:t>Every such examination and test shall be carried out by a person who is the holder of a certificate issued in that behalf by the Commissioner and a report of the result of every such examination and test, containing such particulars as may be prescribed (including particulars of the safe working pressure) shall be entered in or attached to the general register</a:t>
            </a:r>
          </a:p>
          <a:p>
            <a:endParaRPr lang="en-US" dirty="0"/>
          </a:p>
        </p:txBody>
      </p:sp>
    </p:spTree>
    <p:extLst>
      <p:ext uri="{BB962C8B-B14F-4D97-AF65-F5344CB8AC3E}">
        <p14:creationId xmlns:p14="http://schemas.microsoft.com/office/powerpoint/2010/main" val="1876610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9562"/>
            <a:ext cx="10131425" cy="1033463"/>
          </a:xfrm>
        </p:spPr>
        <p:txBody>
          <a:bodyPr>
            <a:normAutofit fontScale="90000"/>
          </a:bodyPr>
          <a:lstStyle/>
          <a:p>
            <a:r>
              <a:rPr lang="en-US" sz="4800" b="1" dirty="0"/>
              <a:t>THE ENGINEERS LIABILITY FOR SAFETY / RISK</a:t>
            </a:r>
            <a:endParaRPr lang="en-US" sz="4800" dirty="0"/>
          </a:p>
        </p:txBody>
      </p:sp>
      <p:sp>
        <p:nvSpPr>
          <p:cNvPr id="3" name="Content Placeholder 2"/>
          <p:cNvSpPr>
            <a:spLocks noGrp="1"/>
          </p:cNvSpPr>
          <p:nvPr>
            <p:ph idx="1"/>
          </p:nvPr>
        </p:nvSpPr>
        <p:spPr>
          <a:xfrm>
            <a:off x="685800" y="1528763"/>
            <a:ext cx="10131425" cy="5048249"/>
          </a:xfrm>
        </p:spPr>
        <p:txBody>
          <a:bodyPr>
            <a:normAutofit/>
          </a:bodyPr>
          <a:lstStyle/>
          <a:p>
            <a:r>
              <a:rPr lang="en-US" sz="2400" dirty="0"/>
              <a:t>Engineers need to protect themselves from undue liability for risk, but this need sometimes raises important issues for social policy. Some issues they may face are :</a:t>
            </a:r>
          </a:p>
          <a:p>
            <a:pPr marL="457200" indent="-457200">
              <a:buFont typeface="+mj-lt"/>
              <a:buAutoNum type="arabicPeriod"/>
            </a:pPr>
            <a:r>
              <a:rPr lang="en-US" sz="2400" dirty="0"/>
              <a:t>Can an employed engineer be sued separate and apart from the engineer's employer being sued?</a:t>
            </a:r>
          </a:p>
          <a:p>
            <a:pPr marL="457200" indent="-457200">
              <a:buFont typeface="+mj-lt"/>
              <a:buAutoNum type="arabicPeriod"/>
            </a:pPr>
            <a:r>
              <a:rPr lang="en-US" sz="2400" dirty="0"/>
              <a:t>Will there by sufficient insurance coverage to protect the individual employed engineer?</a:t>
            </a:r>
          </a:p>
          <a:p>
            <a:pPr marL="457200" indent="-457200">
              <a:buFont typeface="+mj-lt"/>
              <a:buAutoNum type="arabicPeriod"/>
            </a:pPr>
            <a:r>
              <a:rPr lang="en-US" sz="2400" dirty="0"/>
              <a:t>What is the likelihood that an individual will be sued apart from the employer?</a:t>
            </a:r>
          </a:p>
          <a:p>
            <a:pPr marL="457200" indent="-457200">
              <a:buFont typeface="+mj-lt"/>
              <a:buAutoNum type="arabicPeriod"/>
            </a:pPr>
            <a:r>
              <a:rPr lang="en-US" sz="2400" dirty="0"/>
              <a:t>What about individuals employed in government?</a:t>
            </a:r>
          </a:p>
          <a:p>
            <a:endParaRPr lang="en-US" sz="2400" dirty="0"/>
          </a:p>
          <a:p>
            <a:endParaRPr lang="en-US" dirty="0"/>
          </a:p>
        </p:txBody>
      </p:sp>
    </p:spTree>
    <p:extLst>
      <p:ext uri="{BB962C8B-B14F-4D97-AF65-F5344CB8AC3E}">
        <p14:creationId xmlns:p14="http://schemas.microsoft.com/office/powerpoint/2010/main" val="3724798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E1CA-492E-FB26-5300-663437FE6C1B}"/>
              </a:ext>
            </a:extLst>
          </p:cNvPr>
          <p:cNvSpPr>
            <a:spLocks noGrp="1"/>
          </p:cNvSpPr>
          <p:nvPr>
            <p:ph type="title"/>
          </p:nvPr>
        </p:nvSpPr>
        <p:spPr>
          <a:xfrm>
            <a:off x="685801" y="609600"/>
            <a:ext cx="10131425" cy="2549236"/>
          </a:xfrm>
        </p:spPr>
        <p:txBody>
          <a:bodyPr>
            <a:normAutofit/>
          </a:bodyPr>
          <a:lstStyle/>
          <a:p>
            <a:pPr algn="ctr"/>
            <a:r>
              <a:rPr lang="en-US" sz="7200" b="1" dirty="0"/>
              <a:t>The Bhopal gas leak tragedy 1984</a:t>
            </a:r>
            <a:endParaRPr lang="en-US" sz="7200" dirty="0"/>
          </a:p>
        </p:txBody>
      </p:sp>
      <p:pic>
        <p:nvPicPr>
          <p:cNvPr id="4" name="Content Placeholder 3">
            <a:extLst>
              <a:ext uri="{FF2B5EF4-FFF2-40B4-BE49-F238E27FC236}">
                <a16:creationId xmlns:a16="http://schemas.microsoft.com/office/drawing/2014/main" id="{5D3A9825-C079-F160-56FC-C2C541C027A3}"/>
              </a:ext>
            </a:extLst>
          </p:cNvPr>
          <p:cNvPicPr>
            <a:picLocks noGrp="1" noChangeAspect="1"/>
          </p:cNvPicPr>
          <p:nvPr>
            <p:ph idx="1"/>
          </p:nvPr>
        </p:nvPicPr>
        <p:blipFill>
          <a:blip r:embed="rId2"/>
          <a:stretch>
            <a:fillRect/>
          </a:stretch>
        </p:blipFill>
        <p:spPr>
          <a:xfrm>
            <a:off x="4358489" y="3590107"/>
            <a:ext cx="3475021" cy="2560542"/>
          </a:xfrm>
          <a:prstGeom prst="rect">
            <a:avLst/>
          </a:prstGeom>
        </p:spPr>
      </p:pic>
    </p:spTree>
    <p:extLst>
      <p:ext uri="{BB962C8B-B14F-4D97-AF65-F5344CB8AC3E}">
        <p14:creationId xmlns:p14="http://schemas.microsoft.com/office/powerpoint/2010/main" val="1710562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867D-992D-107C-1C5D-FF937A513D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3665C5-1A1F-4021-7082-6F8B1E72B261}"/>
              </a:ext>
            </a:extLst>
          </p:cNvPr>
          <p:cNvSpPr>
            <a:spLocks noGrp="1"/>
          </p:cNvSpPr>
          <p:nvPr>
            <p:ph idx="1"/>
          </p:nvPr>
        </p:nvSpPr>
        <p:spPr/>
        <p:txBody>
          <a:bodyPr/>
          <a:lstStyle/>
          <a:p>
            <a:pPr marL="0" indent="0">
              <a:buNone/>
            </a:pPr>
            <a:r>
              <a:rPr lang="en-US" dirty="0"/>
              <a:t>Monument </a:t>
            </a:r>
          </a:p>
          <a:p>
            <a:pPr marL="0" indent="0">
              <a:buNone/>
            </a:pPr>
            <a:r>
              <a:rPr lang="en-US" dirty="0"/>
              <a:t>Dedicated to the </a:t>
            </a:r>
          </a:p>
          <a:p>
            <a:pPr marL="0" indent="0">
              <a:buNone/>
            </a:pPr>
            <a:r>
              <a:rPr lang="en-US" dirty="0"/>
              <a:t>Victims </a:t>
            </a:r>
          </a:p>
        </p:txBody>
      </p:sp>
      <p:pic>
        <p:nvPicPr>
          <p:cNvPr id="4" name="Picture 3">
            <a:extLst>
              <a:ext uri="{FF2B5EF4-FFF2-40B4-BE49-F238E27FC236}">
                <a16:creationId xmlns:a16="http://schemas.microsoft.com/office/drawing/2014/main" id="{E6055C44-5991-449D-6BE9-744BC489F314}"/>
              </a:ext>
            </a:extLst>
          </p:cNvPr>
          <p:cNvPicPr>
            <a:picLocks noChangeAspect="1"/>
          </p:cNvPicPr>
          <p:nvPr/>
        </p:nvPicPr>
        <p:blipFill>
          <a:blip r:embed="rId2"/>
          <a:stretch>
            <a:fillRect/>
          </a:stretch>
        </p:blipFill>
        <p:spPr>
          <a:xfrm>
            <a:off x="3008376" y="0"/>
            <a:ext cx="6175248" cy="6858000"/>
          </a:xfrm>
          <a:prstGeom prst="rect">
            <a:avLst/>
          </a:prstGeom>
        </p:spPr>
      </p:pic>
    </p:spTree>
    <p:extLst>
      <p:ext uri="{BB962C8B-B14F-4D97-AF65-F5344CB8AC3E}">
        <p14:creationId xmlns:p14="http://schemas.microsoft.com/office/powerpoint/2010/main" val="726820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B745-403D-6237-BB15-2E3AF879AE60}"/>
              </a:ext>
            </a:extLst>
          </p:cNvPr>
          <p:cNvSpPr>
            <a:spLocks noGrp="1"/>
          </p:cNvSpPr>
          <p:nvPr>
            <p:ph type="title"/>
          </p:nvPr>
        </p:nvSpPr>
        <p:spPr>
          <a:xfrm>
            <a:off x="685801" y="0"/>
            <a:ext cx="10131425" cy="744682"/>
          </a:xfrm>
        </p:spPr>
        <p:txBody>
          <a:bodyPr>
            <a:noAutofit/>
          </a:bodyPr>
          <a:lstStyle/>
          <a:p>
            <a:r>
              <a:rPr lang="en-US" sz="4800" b="1" dirty="0"/>
              <a:t>BACKGROUND</a:t>
            </a:r>
          </a:p>
        </p:txBody>
      </p:sp>
      <p:sp>
        <p:nvSpPr>
          <p:cNvPr id="3" name="Content Placeholder 2">
            <a:extLst>
              <a:ext uri="{FF2B5EF4-FFF2-40B4-BE49-F238E27FC236}">
                <a16:creationId xmlns:a16="http://schemas.microsoft.com/office/drawing/2014/main" id="{D6A7ED68-3901-EBBF-C279-4072C968606C}"/>
              </a:ext>
            </a:extLst>
          </p:cNvPr>
          <p:cNvSpPr>
            <a:spLocks noGrp="1"/>
          </p:cNvSpPr>
          <p:nvPr>
            <p:ph idx="1"/>
          </p:nvPr>
        </p:nvSpPr>
        <p:spPr>
          <a:xfrm>
            <a:off x="685801" y="1215736"/>
            <a:ext cx="11242963" cy="5434445"/>
          </a:xfrm>
        </p:spPr>
        <p:txBody>
          <a:bodyPr>
            <a:noAutofit/>
          </a:bodyPr>
          <a:lstStyle/>
          <a:p>
            <a:r>
              <a:rPr lang="en-US" sz="2400" dirty="0"/>
              <a:t>The </a:t>
            </a:r>
            <a:r>
              <a:rPr lang="en-US" sz="2400" b="1" dirty="0"/>
              <a:t>Bhopal Gas Tragedy, </a:t>
            </a:r>
            <a:r>
              <a:rPr lang="en-US" sz="2400" dirty="0"/>
              <a:t>was a gas leak incident on the night of 2–3 December 1984 at the Union Carbide India Limited (UCIL) pesticide plant in Bhopal, Madhya Pradesh, India. It is considered to be the world's worst industrial disaster. Over 500,000 people were exposed to methyl isocyanate (MIC) gas. The highly toxic substance made its way into and around the small towns located near the plant.</a:t>
            </a:r>
          </a:p>
          <a:p>
            <a:r>
              <a:rPr lang="en-US" sz="2400" dirty="0"/>
              <a:t>The cause of the disaster remains under debate. The Indian Government and local activists argue that slack management and deferred maintenance created a situation where routine pipe maintenance caused a backflow of water into a MIC tank, triggering the disaster. Union Carbide Corporation (UCC) argues water entered the tank through an act of sabotage.</a:t>
            </a:r>
          </a:p>
        </p:txBody>
      </p:sp>
    </p:spTree>
    <p:extLst>
      <p:ext uri="{BB962C8B-B14F-4D97-AF65-F5344CB8AC3E}">
        <p14:creationId xmlns:p14="http://schemas.microsoft.com/office/powerpoint/2010/main" val="2213947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3461-A9B8-6FBE-C658-D1B1129ED3B2}"/>
              </a:ext>
            </a:extLst>
          </p:cNvPr>
          <p:cNvSpPr>
            <a:spLocks noGrp="1"/>
          </p:cNvSpPr>
          <p:nvPr>
            <p:ph type="title"/>
          </p:nvPr>
        </p:nvSpPr>
        <p:spPr>
          <a:xfrm>
            <a:off x="685801" y="83129"/>
            <a:ext cx="10131425" cy="1350818"/>
          </a:xfrm>
        </p:spPr>
        <p:txBody>
          <a:bodyPr>
            <a:normAutofit/>
          </a:bodyPr>
          <a:lstStyle/>
          <a:p>
            <a:r>
              <a:rPr lang="en-US" sz="4800" b="1" dirty="0"/>
              <a:t>BACKGROUND</a:t>
            </a:r>
          </a:p>
        </p:txBody>
      </p:sp>
      <p:sp>
        <p:nvSpPr>
          <p:cNvPr id="3" name="Content Placeholder 2">
            <a:extLst>
              <a:ext uri="{FF2B5EF4-FFF2-40B4-BE49-F238E27FC236}">
                <a16:creationId xmlns:a16="http://schemas.microsoft.com/office/drawing/2014/main" id="{56C97993-0A00-037D-E6C6-1951667514D5}"/>
              </a:ext>
            </a:extLst>
          </p:cNvPr>
          <p:cNvSpPr>
            <a:spLocks noGrp="1"/>
          </p:cNvSpPr>
          <p:nvPr>
            <p:ph idx="1"/>
          </p:nvPr>
        </p:nvSpPr>
        <p:spPr>
          <a:xfrm>
            <a:off x="685801" y="1610593"/>
            <a:ext cx="10131425" cy="4180608"/>
          </a:xfrm>
        </p:spPr>
        <p:txBody>
          <a:bodyPr>
            <a:normAutofit lnSpcReduction="10000"/>
          </a:bodyPr>
          <a:lstStyle/>
          <a:p>
            <a:r>
              <a:rPr lang="en-US" sz="2400" dirty="0"/>
              <a:t>Estimates vary on the death toll. The official immediate death toll was 2,259. In 2008, the government of Madhya Pradesh had paid compensation to the family members of 3,787 victims killed in the gas release, and to 574,366 injured victims. Others estimate that 8,000 died within two weeks, and another 8,000 or more have since died from gas-related diseases.</a:t>
            </a:r>
          </a:p>
          <a:p>
            <a:r>
              <a:rPr lang="en-US" sz="2400" dirty="0"/>
              <a:t>The UCIL factory was built in 1969 to produce carbaryl for pesticides, using methyl isocyanate (MIC) imported from UCC factories elsewhere. An MIC production plant was added to the UCIL site in 1979</a:t>
            </a:r>
          </a:p>
          <a:p>
            <a:r>
              <a:rPr lang="en-US" sz="2400" dirty="0"/>
              <a:t>After the Bhopal plant was built, other manufacturers produced carbaryl without MIC, though at a greater manufacturing cost. UCIL continued to use MIC. </a:t>
            </a:r>
          </a:p>
          <a:p>
            <a:endParaRPr lang="en-US" dirty="0"/>
          </a:p>
          <a:p>
            <a:endParaRPr lang="en-US" dirty="0"/>
          </a:p>
        </p:txBody>
      </p:sp>
    </p:spTree>
    <p:extLst>
      <p:ext uri="{BB962C8B-B14F-4D97-AF65-F5344CB8AC3E}">
        <p14:creationId xmlns:p14="http://schemas.microsoft.com/office/powerpoint/2010/main" val="1803399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C424-8A98-88C6-F6B8-1B46217B98A1}"/>
              </a:ext>
            </a:extLst>
          </p:cNvPr>
          <p:cNvSpPr>
            <a:spLocks noGrp="1"/>
          </p:cNvSpPr>
          <p:nvPr>
            <p:ph type="title"/>
          </p:nvPr>
        </p:nvSpPr>
        <p:spPr>
          <a:xfrm>
            <a:off x="893619" y="100446"/>
            <a:ext cx="10131425" cy="710045"/>
          </a:xfrm>
        </p:spPr>
        <p:txBody>
          <a:bodyPr>
            <a:normAutofit fontScale="90000"/>
          </a:bodyPr>
          <a:lstStyle/>
          <a:p>
            <a:r>
              <a:rPr lang="en-US" sz="4800" b="1" dirty="0"/>
              <a:t>Operation - Liquid MIC storage</a:t>
            </a:r>
          </a:p>
        </p:txBody>
      </p:sp>
      <p:sp>
        <p:nvSpPr>
          <p:cNvPr id="3" name="Content Placeholder 2">
            <a:extLst>
              <a:ext uri="{FF2B5EF4-FFF2-40B4-BE49-F238E27FC236}">
                <a16:creationId xmlns:a16="http://schemas.microsoft.com/office/drawing/2014/main" id="{5FB0E45F-3EFB-044B-9AD0-5621A72740C9}"/>
              </a:ext>
            </a:extLst>
          </p:cNvPr>
          <p:cNvSpPr>
            <a:spLocks noGrp="1"/>
          </p:cNvSpPr>
          <p:nvPr>
            <p:ph idx="1"/>
          </p:nvPr>
        </p:nvSpPr>
        <p:spPr>
          <a:xfrm>
            <a:off x="685801" y="1018309"/>
            <a:ext cx="11232572" cy="5839691"/>
          </a:xfrm>
        </p:spPr>
        <p:txBody>
          <a:bodyPr>
            <a:normAutofit lnSpcReduction="10000"/>
          </a:bodyPr>
          <a:lstStyle/>
          <a:p>
            <a:r>
              <a:rPr lang="en-US" sz="2400" dirty="0"/>
              <a:t>The Bhopal UCIL facility housed three underground 68,000-liter liquid MIC storage tanks: </a:t>
            </a:r>
          </a:p>
          <a:p>
            <a:r>
              <a:rPr lang="en-US" sz="2400" dirty="0"/>
              <a:t>UCC safety regulations specified </a:t>
            </a:r>
            <a:r>
              <a:rPr lang="en-US" sz="2400" b="1" dirty="0">
                <a:solidFill>
                  <a:schemeClr val="tx1"/>
                </a:solidFill>
              </a:rPr>
              <a:t>that no one tank should be filled more than 50% (</a:t>
            </a:r>
            <a:r>
              <a:rPr lang="en-US" sz="2400" b="1" dirty="0">
                <a:solidFill>
                  <a:srgbClr val="FF0000"/>
                </a:solidFill>
              </a:rPr>
              <a:t>here, 30 tons</a:t>
            </a:r>
            <a:r>
              <a:rPr lang="en-US" sz="2400" b="1" dirty="0">
                <a:solidFill>
                  <a:schemeClr val="tx1"/>
                </a:solidFill>
              </a:rPr>
              <a:t>) with liquid MIC. </a:t>
            </a:r>
            <a:r>
              <a:rPr lang="en-US" sz="2400" dirty="0"/>
              <a:t>Each tank was pressurized with inert nitrogen gas. This pressurization allowed liquid MIC to be pumped out of each tank as needed, and also kept impurities out of the tanks.</a:t>
            </a:r>
          </a:p>
          <a:p>
            <a:r>
              <a:rPr lang="en-US" sz="2400" dirty="0"/>
              <a:t>In late October 1984, tank E610 lost the ability to effectively maintain its nitrogen gas pressure, which meant that the liquid MIC contained within could not be pumped out. At this time tank E610 contained </a:t>
            </a:r>
            <a:r>
              <a:rPr lang="en-US" sz="2400" b="1" dirty="0">
                <a:solidFill>
                  <a:srgbClr val="FF0000"/>
                </a:solidFill>
              </a:rPr>
              <a:t>42 tons </a:t>
            </a:r>
            <a:r>
              <a:rPr lang="en-US" sz="2400" dirty="0"/>
              <a:t>of liquid MIC. </a:t>
            </a:r>
          </a:p>
          <a:p>
            <a:r>
              <a:rPr lang="en-US" sz="2400" dirty="0"/>
              <a:t>Shortly after this failure, MIC production was halted at the Bhopal facility for maintenance. Maintenance included the shutdown of the plant's flare tower </a:t>
            </a:r>
          </a:p>
          <a:p>
            <a:r>
              <a:rPr lang="en-US" sz="2400" dirty="0"/>
              <a:t>With the flare tower still out of service, production of carbaryl was resumed in late November, using MIC stored in the two tanks still in service. </a:t>
            </a:r>
          </a:p>
          <a:p>
            <a:r>
              <a:rPr lang="en-US" sz="2400" dirty="0"/>
              <a:t>An attempt to re-establish pressure in tank E610 failed, so the 42 tons of liquid MIC contained within, still could not be pumped out of it.</a:t>
            </a:r>
          </a:p>
          <a:p>
            <a:endParaRPr lang="en-US" dirty="0"/>
          </a:p>
        </p:txBody>
      </p:sp>
    </p:spTree>
    <p:extLst>
      <p:ext uri="{BB962C8B-B14F-4D97-AF65-F5344CB8AC3E}">
        <p14:creationId xmlns:p14="http://schemas.microsoft.com/office/powerpoint/2010/main" val="3783474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4490B0-8063-1E45-E44F-425E328FCBDA}"/>
              </a:ext>
            </a:extLst>
          </p:cNvPr>
          <p:cNvPicPr>
            <a:picLocks noChangeAspect="1"/>
          </p:cNvPicPr>
          <p:nvPr/>
        </p:nvPicPr>
        <p:blipFill>
          <a:blip r:embed="rId2"/>
          <a:stretch>
            <a:fillRect/>
          </a:stretch>
        </p:blipFill>
        <p:spPr>
          <a:xfrm>
            <a:off x="1200150" y="312738"/>
            <a:ext cx="4457699" cy="3016249"/>
          </a:xfrm>
          <a:prstGeom prst="rect">
            <a:avLst/>
          </a:prstGeom>
        </p:spPr>
      </p:pic>
      <p:pic>
        <p:nvPicPr>
          <p:cNvPr id="5" name="Picture 4">
            <a:extLst>
              <a:ext uri="{FF2B5EF4-FFF2-40B4-BE49-F238E27FC236}">
                <a16:creationId xmlns:a16="http://schemas.microsoft.com/office/drawing/2014/main" id="{D26711F9-7745-9FB7-89A7-504B1DC5B1EF}"/>
              </a:ext>
            </a:extLst>
          </p:cNvPr>
          <p:cNvPicPr>
            <a:picLocks noChangeAspect="1"/>
          </p:cNvPicPr>
          <p:nvPr/>
        </p:nvPicPr>
        <p:blipFill>
          <a:blip r:embed="rId3"/>
          <a:stretch>
            <a:fillRect/>
          </a:stretch>
        </p:blipFill>
        <p:spPr>
          <a:xfrm>
            <a:off x="6786563" y="257176"/>
            <a:ext cx="4572000" cy="3071811"/>
          </a:xfrm>
          <a:prstGeom prst="rect">
            <a:avLst/>
          </a:prstGeom>
        </p:spPr>
      </p:pic>
      <p:pic>
        <p:nvPicPr>
          <p:cNvPr id="6" name="Picture 5">
            <a:extLst>
              <a:ext uri="{FF2B5EF4-FFF2-40B4-BE49-F238E27FC236}">
                <a16:creationId xmlns:a16="http://schemas.microsoft.com/office/drawing/2014/main" id="{8191B0C2-3517-4CF9-7AE2-3B59EB33F7DB}"/>
              </a:ext>
            </a:extLst>
          </p:cNvPr>
          <p:cNvPicPr>
            <a:picLocks noChangeAspect="1"/>
          </p:cNvPicPr>
          <p:nvPr/>
        </p:nvPicPr>
        <p:blipFill>
          <a:blip r:embed="rId4"/>
          <a:stretch>
            <a:fillRect/>
          </a:stretch>
        </p:blipFill>
        <p:spPr>
          <a:xfrm>
            <a:off x="1200150" y="3571875"/>
            <a:ext cx="4457700" cy="3071812"/>
          </a:xfrm>
          <a:prstGeom prst="rect">
            <a:avLst/>
          </a:prstGeom>
        </p:spPr>
      </p:pic>
      <p:pic>
        <p:nvPicPr>
          <p:cNvPr id="7" name="Picture 6">
            <a:extLst>
              <a:ext uri="{FF2B5EF4-FFF2-40B4-BE49-F238E27FC236}">
                <a16:creationId xmlns:a16="http://schemas.microsoft.com/office/drawing/2014/main" id="{2154D683-74D3-F440-39A1-6980B010CA84}"/>
              </a:ext>
            </a:extLst>
          </p:cNvPr>
          <p:cNvPicPr>
            <a:picLocks noChangeAspect="1"/>
          </p:cNvPicPr>
          <p:nvPr/>
        </p:nvPicPr>
        <p:blipFill>
          <a:blip r:embed="rId5"/>
          <a:stretch>
            <a:fillRect/>
          </a:stretch>
        </p:blipFill>
        <p:spPr>
          <a:xfrm>
            <a:off x="6786563" y="3900487"/>
            <a:ext cx="4572000" cy="2743199"/>
          </a:xfrm>
          <a:prstGeom prst="rect">
            <a:avLst/>
          </a:prstGeom>
        </p:spPr>
      </p:pic>
    </p:spTree>
    <p:extLst>
      <p:ext uri="{BB962C8B-B14F-4D97-AF65-F5344CB8AC3E}">
        <p14:creationId xmlns:p14="http://schemas.microsoft.com/office/powerpoint/2010/main" val="905460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4" y="95250"/>
            <a:ext cx="10131425" cy="1456267"/>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3" name="Content Placeholder 2"/>
          <p:cNvSpPr>
            <a:spLocks noGrp="1"/>
          </p:cNvSpPr>
          <p:nvPr>
            <p:ph idx="1"/>
          </p:nvPr>
        </p:nvSpPr>
        <p:spPr>
          <a:xfrm>
            <a:off x="685801" y="1228725"/>
            <a:ext cx="10131425" cy="5386388"/>
          </a:xfrm>
        </p:spPr>
        <p:txBody>
          <a:bodyPr>
            <a:normAutofit lnSpcReduction="10000"/>
          </a:bodyPr>
          <a:lstStyle/>
          <a:p>
            <a:endParaRPr lang="en-US" dirty="0"/>
          </a:p>
          <a:p>
            <a:r>
              <a:rPr lang="en-US" sz="2400" dirty="0"/>
              <a:t>On September 11, 2001, terrorists attacked the Twin Towers by flying two hijacked 727 passenger jets into them, each jet smashing approximately two-thirds of the way up its respective tower. The first consequence of the attack was the fire  that started over several floors by high-octane aviation fuel. The fires isolated more than 2,000 workers in the floors above them. Only 18 of the more than 2,000 were able to descend the flaming stairwells to safety. Most of the 2,000 perished in the later collapse of the buildings. </a:t>
            </a:r>
          </a:p>
          <a:p>
            <a:endParaRPr lang="en-US" sz="2400" dirty="0"/>
          </a:p>
          <a:p>
            <a:r>
              <a:rPr lang="en-US" sz="2400" dirty="0"/>
              <a:t>For an engineer, 9/11 raises questions of how this structural failure could have happened, why the building codes did not better protect the public, and how such a disaster can be prevented in the future. There are even larger questions about acceptable risk and the proper approach to risk as an issue of public policy.</a:t>
            </a:r>
          </a:p>
          <a:p>
            <a:endParaRPr lang="en-US" dirty="0"/>
          </a:p>
        </p:txBody>
      </p:sp>
    </p:spTree>
    <p:extLst>
      <p:ext uri="{BB962C8B-B14F-4D97-AF65-F5344CB8AC3E}">
        <p14:creationId xmlns:p14="http://schemas.microsoft.com/office/powerpoint/2010/main" val="38926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14313"/>
            <a:ext cx="9601200" cy="885825"/>
          </a:xfrm>
        </p:spPr>
        <p:txBody>
          <a:bodyPr>
            <a:normAutofit/>
          </a:bodyPr>
          <a:lstStyle/>
          <a:p>
            <a:r>
              <a:rPr lang="en-US" sz="4800" b="1" dirty="0"/>
              <a:t>Operation – the gas release</a:t>
            </a:r>
          </a:p>
        </p:txBody>
      </p:sp>
      <p:sp>
        <p:nvSpPr>
          <p:cNvPr id="3" name="Content Placeholder 2"/>
          <p:cNvSpPr>
            <a:spLocks noGrp="1"/>
          </p:cNvSpPr>
          <p:nvPr>
            <p:ph idx="1"/>
          </p:nvPr>
        </p:nvSpPr>
        <p:spPr>
          <a:xfrm>
            <a:off x="415636" y="1100138"/>
            <a:ext cx="11398828" cy="5757862"/>
          </a:xfrm>
        </p:spPr>
        <p:txBody>
          <a:bodyPr>
            <a:noAutofit/>
          </a:bodyPr>
          <a:lstStyle/>
          <a:p>
            <a:r>
              <a:rPr lang="en-US" sz="2200" dirty="0"/>
              <a:t>By early December 1984, most of the plant's MIC related safety systems were malfunctioning and many valves and lines were in poor condition. In addition, several vent gas scrubbers had been out of service as well as the steam boiler, intended to clean the pipes.</a:t>
            </a:r>
          </a:p>
          <a:p>
            <a:r>
              <a:rPr lang="en-US" sz="2200" dirty="0"/>
              <a:t>During the late evening hours of 2 December 1984, water was believed to have entered a side pipe and into Tank E610, having 42 tons MIC, whilst trying to unclog it.</a:t>
            </a:r>
          </a:p>
          <a:p>
            <a:r>
              <a:rPr lang="en-US" sz="2200" dirty="0"/>
              <a:t>The introduction of water into the tank subsequently resulted in a runaway </a:t>
            </a:r>
            <a:r>
              <a:rPr lang="en-US" sz="2200" b="1" dirty="0">
                <a:solidFill>
                  <a:srgbClr val="0000CC"/>
                </a:solidFill>
                <a:highlight>
                  <a:srgbClr val="FFFF00"/>
                </a:highlight>
              </a:rPr>
              <a:t>exothermic reaction</a:t>
            </a:r>
            <a:r>
              <a:rPr lang="en-US" sz="2200" dirty="0">
                <a:highlight>
                  <a:srgbClr val="FFFF00"/>
                </a:highlight>
              </a:rPr>
              <a:t>,</a:t>
            </a:r>
            <a:r>
              <a:rPr lang="en-US" sz="2200" dirty="0"/>
              <a:t> which was accelerated by contaminants, high ambient temperatures and other factors.</a:t>
            </a:r>
          </a:p>
          <a:p>
            <a:r>
              <a:rPr lang="en-US" sz="2200" dirty="0"/>
              <a:t> The pressure in tank continued to rise: senior refinery employees assumed the reading was due to instrumentation malfunction.</a:t>
            </a:r>
          </a:p>
          <a:p>
            <a:r>
              <a:rPr lang="en-US" sz="2200" dirty="0"/>
              <a:t>the reaction in tank E610 reached a critical state at an alarming speed, with temperatures  and the pressure in the tank rapidly increasing. The emergency relief valve burst open, and pressure in the tank continued to increase; this despite the fact that atmospheric venting of toxic MIC gas had already begun.</a:t>
            </a:r>
            <a:r>
              <a:rPr lang="en-US" sz="2200" baseline="30000" dirty="0">
                <a:hlinkClick r:id="rId2"/>
              </a:rPr>
              <a:t>]</a:t>
            </a:r>
            <a:endParaRPr lang="en-US" sz="2200" baseline="30000" dirty="0"/>
          </a:p>
          <a:p>
            <a:r>
              <a:rPr lang="en-US" sz="2400" dirty="0"/>
              <a:t>: </a:t>
            </a:r>
          </a:p>
        </p:txBody>
      </p:sp>
      <p:sp>
        <p:nvSpPr>
          <p:cNvPr id="4" name="Slide Number Placeholder 3">
            <a:extLst>
              <a:ext uri="{FF2B5EF4-FFF2-40B4-BE49-F238E27FC236}">
                <a16:creationId xmlns:a16="http://schemas.microsoft.com/office/drawing/2014/main" id="{1B825BA3-8C3D-4C35-AABE-131F7FDA9882}"/>
              </a:ext>
            </a:extLst>
          </p:cNvPr>
          <p:cNvSpPr>
            <a:spLocks noGrp="1"/>
          </p:cNvSpPr>
          <p:nvPr>
            <p:ph type="sldNum" sz="quarter" idx="12"/>
          </p:nvPr>
        </p:nvSpPr>
        <p:spPr/>
        <p:txBody>
          <a:bodyPr/>
          <a:lstStyle/>
          <a:p>
            <a:fld id="{69E57DC2-970A-4B3E-BB1C-7A09969E49DF}" type="slidenum">
              <a:rPr lang="en-US" smtClean="0"/>
              <a:t>40</a:t>
            </a:fld>
            <a:endParaRPr lang="en-US" dirty="0"/>
          </a:p>
        </p:txBody>
      </p:sp>
    </p:spTree>
    <p:extLst>
      <p:ext uri="{BB962C8B-B14F-4D97-AF65-F5344CB8AC3E}">
        <p14:creationId xmlns:p14="http://schemas.microsoft.com/office/powerpoint/2010/main" val="4110022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79BD-D70C-3E05-A494-2BA4F60A447A}"/>
              </a:ext>
            </a:extLst>
          </p:cNvPr>
          <p:cNvSpPr>
            <a:spLocks noGrp="1"/>
          </p:cNvSpPr>
          <p:nvPr>
            <p:ph type="title"/>
          </p:nvPr>
        </p:nvSpPr>
        <p:spPr>
          <a:xfrm>
            <a:off x="831274" y="79663"/>
            <a:ext cx="10131425" cy="1456267"/>
          </a:xfrm>
        </p:spPr>
        <p:txBody>
          <a:bodyPr>
            <a:normAutofit/>
          </a:bodyPr>
          <a:lstStyle/>
          <a:p>
            <a:r>
              <a:rPr lang="en-US" sz="4400" b="1" dirty="0"/>
              <a:t>Operation – the gas release</a:t>
            </a:r>
          </a:p>
        </p:txBody>
      </p:sp>
      <p:sp>
        <p:nvSpPr>
          <p:cNvPr id="3" name="Content Placeholder 2">
            <a:extLst>
              <a:ext uri="{FF2B5EF4-FFF2-40B4-BE49-F238E27FC236}">
                <a16:creationId xmlns:a16="http://schemas.microsoft.com/office/drawing/2014/main" id="{4F2C6E41-3258-3FA0-E960-39225A4BE609}"/>
              </a:ext>
            </a:extLst>
          </p:cNvPr>
          <p:cNvSpPr>
            <a:spLocks noGrp="1"/>
          </p:cNvSpPr>
          <p:nvPr>
            <p:ph idx="1"/>
          </p:nvPr>
        </p:nvSpPr>
        <p:spPr>
          <a:xfrm>
            <a:off x="685801" y="1257301"/>
            <a:ext cx="10131425" cy="5382490"/>
          </a:xfrm>
        </p:spPr>
        <p:txBody>
          <a:bodyPr/>
          <a:lstStyle/>
          <a:p>
            <a:r>
              <a:rPr lang="en-US" sz="2400" dirty="0"/>
              <a:t>Direct atmospheric venting should have been prevented or at least partially mitigated by at least three safety devices which were malfunctioning, not in use, insufficiently sized or otherwise rendered inoperable</a:t>
            </a:r>
          </a:p>
          <a:p>
            <a:endParaRPr lang="en-US" sz="2400" dirty="0"/>
          </a:p>
          <a:p>
            <a:r>
              <a:rPr lang="en-US" sz="2400" dirty="0"/>
              <a:t>A refrigeration system meant to cool tanks containing liquid MIC, shut down in January 1982, and whose freon had been removed in June 1984. Since the MIC storage system required refrigeration, its high temperature alarm, set to sound at 11 °C (52 °F) had long since been disconnected.</a:t>
            </a:r>
            <a:r>
              <a:rPr lang="en-US" sz="2400" baseline="30000" dirty="0">
                <a:hlinkClick r:id="rId2"/>
              </a:rPr>
              <a:t>]</a:t>
            </a:r>
            <a:endParaRPr lang="en-US" sz="2400" dirty="0"/>
          </a:p>
          <a:p>
            <a:endParaRPr lang="en-US" dirty="0"/>
          </a:p>
        </p:txBody>
      </p:sp>
    </p:spTree>
    <p:extLst>
      <p:ext uri="{BB962C8B-B14F-4D97-AF65-F5344CB8AC3E}">
        <p14:creationId xmlns:p14="http://schemas.microsoft.com/office/powerpoint/2010/main" val="249708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9B3C-58DA-6D90-4329-C3BB3E6482AB}"/>
              </a:ext>
            </a:extLst>
          </p:cNvPr>
          <p:cNvSpPr>
            <a:spLocks noGrp="1"/>
          </p:cNvSpPr>
          <p:nvPr>
            <p:ph type="title"/>
          </p:nvPr>
        </p:nvSpPr>
        <p:spPr>
          <a:xfrm>
            <a:off x="872837" y="155864"/>
            <a:ext cx="10131425" cy="1456267"/>
          </a:xfrm>
        </p:spPr>
        <p:txBody>
          <a:bodyPr>
            <a:normAutofit/>
          </a:bodyPr>
          <a:lstStyle/>
          <a:p>
            <a:r>
              <a:rPr lang="en-US" sz="4800" b="1" dirty="0"/>
              <a:t>Operation – the gas release</a:t>
            </a:r>
          </a:p>
        </p:txBody>
      </p:sp>
      <p:sp>
        <p:nvSpPr>
          <p:cNvPr id="3" name="Content Placeholder 2">
            <a:extLst>
              <a:ext uri="{FF2B5EF4-FFF2-40B4-BE49-F238E27FC236}">
                <a16:creationId xmlns:a16="http://schemas.microsoft.com/office/drawing/2014/main" id="{0AE83799-6367-8CA8-5588-009E5FD6BBB4}"/>
              </a:ext>
            </a:extLst>
          </p:cNvPr>
          <p:cNvSpPr>
            <a:spLocks noGrp="1"/>
          </p:cNvSpPr>
          <p:nvPr>
            <p:ph idx="1"/>
          </p:nvPr>
        </p:nvSpPr>
        <p:spPr>
          <a:xfrm>
            <a:off x="685801" y="1340427"/>
            <a:ext cx="10131425" cy="5361709"/>
          </a:xfrm>
        </p:spPr>
        <p:txBody>
          <a:bodyPr>
            <a:normAutofit lnSpcReduction="10000"/>
          </a:bodyPr>
          <a:lstStyle/>
          <a:p>
            <a:r>
              <a:rPr lang="en-US" sz="2400" dirty="0"/>
              <a:t>A flare tower, to burn the MIC gas as it escaped, which had had a connecting pipe removed for maintenance, and was improperly sized to </a:t>
            </a:r>
            <a:r>
              <a:rPr lang="en-US" sz="2400" dirty="0" err="1"/>
              <a:t>neutralise</a:t>
            </a:r>
            <a:r>
              <a:rPr lang="en-US" sz="2400" dirty="0"/>
              <a:t> a leak of the size produced by tank E610</a:t>
            </a:r>
          </a:p>
          <a:p>
            <a:endParaRPr lang="en-US" sz="2400" dirty="0"/>
          </a:p>
          <a:p>
            <a:r>
              <a:rPr lang="en-US" sz="2400" dirty="0"/>
              <a:t>A vent gas scrubber, which had been deactivated at the time and was in 'standby' mode, and similarly had insufficient caustic soda and power to safely stop a leak of the magnitude produced</a:t>
            </a:r>
          </a:p>
          <a:p>
            <a:endParaRPr lang="en-US" sz="2400" dirty="0"/>
          </a:p>
          <a:p>
            <a:r>
              <a:rPr lang="en-US" sz="2400" dirty="0"/>
              <a:t>About 30 </a:t>
            </a:r>
            <a:r>
              <a:rPr lang="en-US" sz="2400" dirty="0" err="1"/>
              <a:t>tonnes</a:t>
            </a:r>
            <a:r>
              <a:rPr lang="en-US" sz="2400" dirty="0"/>
              <a:t> of MIC escaped from the tank into the atmosphere in 45 to 60 minutes. This would increase to 40 </a:t>
            </a:r>
            <a:r>
              <a:rPr lang="en-US" sz="2400" dirty="0" err="1"/>
              <a:t>tonnes</a:t>
            </a:r>
            <a:r>
              <a:rPr lang="en-US" sz="2400" dirty="0"/>
              <a:t> within two hours. </a:t>
            </a:r>
          </a:p>
          <a:p>
            <a:endParaRPr lang="en-US" sz="2400" dirty="0"/>
          </a:p>
          <a:p>
            <a:r>
              <a:rPr lang="en-US" sz="2400" dirty="0"/>
              <a:t>The gases were blown in a southeasterly direction over Bhopal.</a:t>
            </a:r>
          </a:p>
          <a:p>
            <a:endParaRPr lang="en-US" dirty="0"/>
          </a:p>
        </p:txBody>
      </p:sp>
    </p:spTree>
    <p:extLst>
      <p:ext uri="{BB962C8B-B14F-4D97-AF65-F5344CB8AC3E}">
        <p14:creationId xmlns:p14="http://schemas.microsoft.com/office/powerpoint/2010/main" val="116680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D642-F5E2-B8D2-0F32-A09025CF58AF}"/>
              </a:ext>
            </a:extLst>
          </p:cNvPr>
          <p:cNvSpPr>
            <a:spLocks noGrp="1"/>
          </p:cNvSpPr>
          <p:nvPr>
            <p:ph type="title"/>
          </p:nvPr>
        </p:nvSpPr>
        <p:spPr>
          <a:xfrm>
            <a:off x="685801" y="145473"/>
            <a:ext cx="10131425" cy="1153391"/>
          </a:xfrm>
        </p:spPr>
        <p:txBody>
          <a:bodyPr>
            <a:normAutofit/>
          </a:bodyPr>
          <a:lstStyle/>
          <a:p>
            <a:r>
              <a:rPr lang="en-US" sz="4800" b="1" dirty="0"/>
              <a:t>EFFECTS</a:t>
            </a:r>
          </a:p>
        </p:txBody>
      </p:sp>
      <p:sp>
        <p:nvSpPr>
          <p:cNvPr id="3" name="Content Placeholder 2">
            <a:extLst>
              <a:ext uri="{FF2B5EF4-FFF2-40B4-BE49-F238E27FC236}">
                <a16:creationId xmlns:a16="http://schemas.microsoft.com/office/drawing/2014/main" id="{BF7D72D9-CF33-CB2C-853D-C6BC5E7E0F5B}"/>
              </a:ext>
            </a:extLst>
          </p:cNvPr>
          <p:cNvSpPr>
            <a:spLocks noGrp="1"/>
          </p:cNvSpPr>
          <p:nvPr>
            <p:ph idx="1"/>
          </p:nvPr>
        </p:nvSpPr>
        <p:spPr>
          <a:xfrm>
            <a:off x="685801" y="1423555"/>
            <a:ext cx="10131425" cy="5288972"/>
          </a:xfrm>
        </p:spPr>
        <p:txBody>
          <a:bodyPr>
            <a:normAutofit fontScale="92500" lnSpcReduction="20000"/>
          </a:bodyPr>
          <a:lstStyle/>
          <a:p>
            <a:r>
              <a:rPr lang="en-US" sz="2600" dirty="0"/>
              <a:t>The initial effects of exposure were coughing, severe eye irritation and a feeling of suffocation, burning in the respiratory tract, breathlessness, stomach pains and vomiting. People awakened by these symptoms fled away from the plant. </a:t>
            </a:r>
          </a:p>
          <a:p>
            <a:r>
              <a:rPr lang="en-US" sz="2600" dirty="0"/>
              <a:t>Owing to their height, children and other residents of shorter stature inhaled higher concentrations, as methyl isocyanate gas is approximately twice as dense as air and, therefore, in an open environment has a tendency to fall toward the ground.</a:t>
            </a:r>
            <a:r>
              <a:rPr lang="en-US" sz="2600" baseline="30000" dirty="0">
                <a:hlinkClick r:id="rId2"/>
              </a:rPr>
              <a:t>[</a:t>
            </a:r>
            <a:r>
              <a:rPr lang="en-US" sz="2400" baseline="30000" dirty="0">
                <a:hlinkClick r:id="rId2"/>
              </a:rPr>
              <a:t>29]</a:t>
            </a:r>
            <a:endParaRPr lang="en-US" sz="2400" dirty="0"/>
          </a:p>
          <a:p>
            <a:r>
              <a:rPr lang="en-US" sz="3500" b="1" dirty="0">
                <a:solidFill>
                  <a:srgbClr val="FF0000"/>
                </a:solidFill>
                <a:highlight>
                  <a:srgbClr val="FFFF00"/>
                </a:highlight>
              </a:rPr>
              <a:t>Thousands of people had died by the following morning</a:t>
            </a:r>
            <a:r>
              <a:rPr lang="en-US" sz="3500" b="1" dirty="0">
                <a:highlight>
                  <a:srgbClr val="FFFF00"/>
                </a:highlight>
              </a:rPr>
              <a:t>. </a:t>
            </a:r>
          </a:p>
          <a:p>
            <a:r>
              <a:rPr lang="en-US" sz="2600" dirty="0"/>
              <a:t>Within a few days, trees in the vicinity became barren and bloated animal carcasses had to be disposed of. 170,000 people were treated at hospitals and temporary dispensaries, and 2,000 buffalo, goats, and other animals were collected and buried. Supplies, including food, became scarce owing to suppliers' safety fears. Fishing was prohibited causing further supply shortages.</a:t>
            </a:r>
            <a:endParaRPr lang="en-US" sz="2600" b="1" dirty="0"/>
          </a:p>
          <a:p>
            <a:endParaRPr lang="en-US" dirty="0"/>
          </a:p>
        </p:txBody>
      </p:sp>
    </p:spTree>
    <p:extLst>
      <p:ext uri="{BB962C8B-B14F-4D97-AF65-F5344CB8AC3E}">
        <p14:creationId xmlns:p14="http://schemas.microsoft.com/office/powerpoint/2010/main" val="909829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CC53-8463-94A0-6C9B-DC242A2807E1}"/>
              </a:ext>
            </a:extLst>
          </p:cNvPr>
          <p:cNvSpPr>
            <a:spLocks noGrp="1"/>
          </p:cNvSpPr>
          <p:nvPr>
            <p:ph type="title"/>
          </p:nvPr>
        </p:nvSpPr>
        <p:spPr>
          <a:xfrm>
            <a:off x="685801" y="412173"/>
            <a:ext cx="10131425" cy="1000991"/>
          </a:xfrm>
        </p:spPr>
        <p:txBody>
          <a:bodyPr>
            <a:noAutofit/>
          </a:bodyPr>
          <a:lstStyle/>
          <a:p>
            <a:r>
              <a:rPr lang="en-US" sz="4800" b="1" dirty="0"/>
              <a:t>Ethical Issues - Risk Assessment</a:t>
            </a:r>
            <a:br>
              <a:rPr lang="en-US" sz="4800" b="1" dirty="0"/>
            </a:br>
            <a:endParaRPr lang="en-US" sz="4800" b="1" dirty="0"/>
          </a:p>
        </p:txBody>
      </p:sp>
      <p:sp>
        <p:nvSpPr>
          <p:cNvPr id="3" name="Content Placeholder 2">
            <a:extLst>
              <a:ext uri="{FF2B5EF4-FFF2-40B4-BE49-F238E27FC236}">
                <a16:creationId xmlns:a16="http://schemas.microsoft.com/office/drawing/2014/main" id="{9B8337BB-5768-EB3C-D7B0-39A698FB881E}"/>
              </a:ext>
            </a:extLst>
          </p:cNvPr>
          <p:cNvSpPr>
            <a:spLocks noGrp="1"/>
          </p:cNvSpPr>
          <p:nvPr>
            <p:ph idx="1"/>
          </p:nvPr>
        </p:nvSpPr>
        <p:spPr>
          <a:xfrm>
            <a:off x="685801" y="1215736"/>
            <a:ext cx="10131425" cy="5330537"/>
          </a:xfrm>
        </p:spPr>
        <p:txBody>
          <a:bodyPr>
            <a:noAutofit/>
          </a:bodyPr>
          <a:lstStyle/>
          <a:p>
            <a:endParaRPr lang="en-US" sz="2400" b="1" dirty="0"/>
          </a:p>
          <a:p>
            <a:endParaRPr lang="en-US" sz="2400" b="1" dirty="0"/>
          </a:p>
          <a:p>
            <a:r>
              <a:rPr lang="en-US" sz="2400" b="1" dirty="0"/>
              <a:t>This whole disaster started from the </a:t>
            </a:r>
            <a:r>
              <a:rPr lang="en-US" sz="2600" b="1" dirty="0">
                <a:solidFill>
                  <a:srgbClr val="FF0000"/>
                </a:solidFill>
                <a:highlight>
                  <a:srgbClr val="FFFF00"/>
                </a:highlight>
              </a:rPr>
              <a:t>lack of risk assessment</a:t>
            </a:r>
            <a:r>
              <a:rPr lang="en-US" sz="2600" b="1" dirty="0">
                <a:solidFill>
                  <a:srgbClr val="FF0000"/>
                </a:solidFill>
              </a:rPr>
              <a:t>.</a:t>
            </a:r>
          </a:p>
          <a:p>
            <a:r>
              <a:rPr lang="en-US" sz="2400" b="1" dirty="0"/>
              <a:t>The root of this problem was in locating the site for the factory 4.8 km from the city </a:t>
            </a:r>
            <a:r>
              <a:rPr lang="en-US" sz="2400" b="1" dirty="0" err="1"/>
              <a:t>centre</a:t>
            </a:r>
            <a:r>
              <a:rPr lang="en-US" sz="2400" b="1" dirty="0"/>
              <a:t> of Bhopal, as the UCC thought that the place is strategic for transportation of goods </a:t>
            </a:r>
          </a:p>
          <a:p>
            <a:r>
              <a:rPr lang="en-US" sz="2400" b="1" dirty="0"/>
              <a:t>a civic minded engineer should be able to foresee the future impact of setting up this factory at the chosen location, where a disastrous accident  could happen resulting from human errors or faulty machinery. </a:t>
            </a:r>
          </a:p>
          <a:p>
            <a:r>
              <a:rPr lang="en-US" sz="2400" b="1" dirty="0"/>
              <a:t>In saving the cost of production to gain more income, UCC  insisted on picking the place closer to the town center to cut down the cost of transportation even though it is too dangerous for the local citizens who live nearby. </a:t>
            </a:r>
          </a:p>
          <a:p>
            <a:r>
              <a:rPr lang="en-US" sz="2400" b="1" dirty="0">
                <a:solidFill>
                  <a:srgbClr val="3333FF"/>
                </a:solidFill>
                <a:highlight>
                  <a:srgbClr val="FFFF00"/>
                </a:highlight>
              </a:rPr>
              <a:t>Corporate goals over-riding concerns for the “safety, health and welfare” of the community</a:t>
            </a:r>
            <a:r>
              <a:rPr lang="en-US" sz="2400" b="1" dirty="0">
                <a:highlight>
                  <a:srgbClr val="FFFF00"/>
                </a:highlight>
              </a:rPr>
              <a:t>. </a:t>
            </a:r>
          </a:p>
          <a:p>
            <a:br>
              <a:rPr lang="en-US" sz="2400" b="1" dirty="0"/>
            </a:br>
            <a:endParaRPr lang="en-US" sz="2400" dirty="0"/>
          </a:p>
        </p:txBody>
      </p:sp>
    </p:spTree>
    <p:extLst>
      <p:ext uri="{BB962C8B-B14F-4D97-AF65-F5344CB8AC3E}">
        <p14:creationId xmlns:p14="http://schemas.microsoft.com/office/powerpoint/2010/main" val="4001652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5985-EE14-BFDB-341C-C9DA5E22577D}"/>
              </a:ext>
            </a:extLst>
          </p:cNvPr>
          <p:cNvSpPr>
            <a:spLocks noGrp="1"/>
          </p:cNvSpPr>
          <p:nvPr>
            <p:ph type="title"/>
          </p:nvPr>
        </p:nvSpPr>
        <p:spPr>
          <a:xfrm>
            <a:off x="685801" y="609600"/>
            <a:ext cx="10131425" cy="595745"/>
          </a:xfrm>
        </p:spPr>
        <p:txBody>
          <a:bodyPr>
            <a:normAutofit fontScale="90000"/>
          </a:bodyPr>
          <a:lstStyle/>
          <a:p>
            <a:r>
              <a:rPr lang="en-US" sz="5300" b="1" dirty="0"/>
              <a:t>Ethical Issues - Risk Assessment</a:t>
            </a:r>
            <a:br>
              <a:rPr lang="en-US" b="1" dirty="0"/>
            </a:br>
            <a:endParaRPr lang="en-US" dirty="0"/>
          </a:p>
        </p:txBody>
      </p:sp>
      <p:sp>
        <p:nvSpPr>
          <p:cNvPr id="3" name="Content Placeholder 2">
            <a:extLst>
              <a:ext uri="{FF2B5EF4-FFF2-40B4-BE49-F238E27FC236}">
                <a16:creationId xmlns:a16="http://schemas.microsoft.com/office/drawing/2014/main" id="{85A60349-AA63-840E-64DC-664FCFB475C3}"/>
              </a:ext>
            </a:extLst>
          </p:cNvPr>
          <p:cNvSpPr>
            <a:spLocks noGrp="1"/>
          </p:cNvSpPr>
          <p:nvPr>
            <p:ph idx="1"/>
          </p:nvPr>
        </p:nvSpPr>
        <p:spPr>
          <a:xfrm>
            <a:off x="758537" y="944880"/>
            <a:ext cx="10131425" cy="5788429"/>
          </a:xfrm>
        </p:spPr>
        <p:txBody>
          <a:bodyPr/>
          <a:lstStyle/>
          <a:p>
            <a:pPr algn="ctr"/>
            <a:r>
              <a:rPr lang="en-US" sz="2800" dirty="0"/>
              <a:t>The action of approving the proposal for the site of this project was professionally unethical for an engineer. </a:t>
            </a:r>
          </a:p>
          <a:p>
            <a:r>
              <a:rPr lang="en-US" sz="2800" b="1" dirty="0">
                <a:solidFill>
                  <a:srgbClr val="0000CC"/>
                </a:solidFill>
                <a:highlight>
                  <a:srgbClr val="FFFF00"/>
                </a:highlight>
              </a:rPr>
              <a:t>Overlooking the health and safety of the community / failure to object to location of selected factory site</a:t>
            </a:r>
          </a:p>
          <a:p>
            <a:endParaRPr lang="en-US" sz="2800" b="1" dirty="0">
              <a:solidFill>
                <a:srgbClr val="0000CC"/>
              </a:solidFill>
              <a:highlight>
                <a:srgbClr val="FFFF00"/>
              </a:highlight>
            </a:endParaRPr>
          </a:p>
          <a:p>
            <a:endParaRPr lang="en-US" sz="2800" b="1" dirty="0">
              <a:solidFill>
                <a:srgbClr val="0000CC"/>
              </a:solidFill>
              <a:highlight>
                <a:srgbClr val="FFFF00"/>
              </a:highlight>
            </a:endParaRPr>
          </a:p>
          <a:p>
            <a:endParaRPr lang="en-US" sz="2800" b="1" dirty="0">
              <a:solidFill>
                <a:srgbClr val="0000CC"/>
              </a:solidFill>
              <a:highlight>
                <a:srgbClr val="FFFF00"/>
              </a:highlight>
            </a:endParaRPr>
          </a:p>
          <a:p>
            <a:endParaRPr lang="en-US" sz="2800" b="1" dirty="0">
              <a:solidFill>
                <a:srgbClr val="0000CC"/>
              </a:solidFill>
              <a:highlight>
                <a:srgbClr val="FFFF00"/>
              </a:highlight>
            </a:endParaRPr>
          </a:p>
          <a:p>
            <a:endParaRPr lang="en-US" sz="2800" b="1" dirty="0">
              <a:solidFill>
                <a:srgbClr val="0000CC"/>
              </a:solidFill>
              <a:highlight>
                <a:srgbClr val="FFFF00"/>
              </a:highlight>
            </a:endParaRPr>
          </a:p>
          <a:p>
            <a:endParaRPr lang="en-US" sz="2800" b="1" dirty="0">
              <a:solidFill>
                <a:srgbClr val="0000CC"/>
              </a:solidFill>
              <a:highlight>
                <a:srgbClr val="FFFF00"/>
              </a:highlight>
            </a:endParaRPr>
          </a:p>
          <a:p>
            <a:endParaRPr lang="en-US" dirty="0"/>
          </a:p>
        </p:txBody>
      </p:sp>
      <p:pic>
        <p:nvPicPr>
          <p:cNvPr id="4" name="Picture 3">
            <a:extLst>
              <a:ext uri="{FF2B5EF4-FFF2-40B4-BE49-F238E27FC236}">
                <a16:creationId xmlns:a16="http://schemas.microsoft.com/office/drawing/2014/main" id="{5068C742-9775-DE8C-589A-8413B6FC7E91}"/>
              </a:ext>
            </a:extLst>
          </p:cNvPr>
          <p:cNvPicPr>
            <a:picLocks noChangeAspect="1"/>
          </p:cNvPicPr>
          <p:nvPr/>
        </p:nvPicPr>
        <p:blipFill>
          <a:blip r:embed="rId2"/>
          <a:stretch>
            <a:fillRect/>
          </a:stretch>
        </p:blipFill>
        <p:spPr>
          <a:xfrm>
            <a:off x="2428239" y="3054061"/>
            <a:ext cx="6736081" cy="3679248"/>
          </a:xfrm>
          <a:prstGeom prst="rect">
            <a:avLst/>
          </a:prstGeom>
        </p:spPr>
      </p:pic>
    </p:spTree>
    <p:extLst>
      <p:ext uri="{BB962C8B-B14F-4D97-AF65-F5344CB8AC3E}">
        <p14:creationId xmlns:p14="http://schemas.microsoft.com/office/powerpoint/2010/main" val="3738916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5E9-870A-F379-69E5-2095A04BAF3D}"/>
              </a:ext>
            </a:extLst>
          </p:cNvPr>
          <p:cNvSpPr>
            <a:spLocks noGrp="1"/>
          </p:cNvSpPr>
          <p:nvPr>
            <p:ph type="title"/>
          </p:nvPr>
        </p:nvSpPr>
        <p:spPr>
          <a:xfrm>
            <a:off x="685801" y="121229"/>
            <a:ext cx="11232572" cy="1000990"/>
          </a:xfrm>
        </p:spPr>
        <p:txBody>
          <a:bodyPr>
            <a:noAutofit/>
          </a:bodyPr>
          <a:lstStyle/>
          <a:p>
            <a:r>
              <a:rPr lang="en-US" sz="4800" dirty="0"/>
              <a:t>Ethical Issues -</a:t>
            </a:r>
            <a:r>
              <a:rPr lang="en-US" sz="4800" b="1" dirty="0"/>
              <a:t>Responsibility for Safety</a:t>
            </a:r>
            <a:endParaRPr lang="en-US" sz="4800" dirty="0"/>
          </a:p>
        </p:txBody>
      </p:sp>
      <p:sp>
        <p:nvSpPr>
          <p:cNvPr id="3" name="Content Placeholder 2">
            <a:extLst>
              <a:ext uri="{FF2B5EF4-FFF2-40B4-BE49-F238E27FC236}">
                <a16:creationId xmlns:a16="http://schemas.microsoft.com/office/drawing/2014/main" id="{03FDE295-B4D0-A26D-C11F-936FF1E49D58}"/>
              </a:ext>
            </a:extLst>
          </p:cNvPr>
          <p:cNvSpPr>
            <a:spLocks noGrp="1"/>
          </p:cNvSpPr>
          <p:nvPr>
            <p:ph idx="1"/>
          </p:nvPr>
        </p:nvSpPr>
        <p:spPr>
          <a:xfrm>
            <a:off x="685801" y="1122218"/>
            <a:ext cx="10131425" cy="5735781"/>
          </a:xfrm>
        </p:spPr>
        <p:txBody>
          <a:bodyPr>
            <a:normAutofit fontScale="25000" lnSpcReduction="20000"/>
          </a:bodyPr>
          <a:lstStyle/>
          <a:p>
            <a:r>
              <a:rPr lang="en-US" sz="9600" dirty="0"/>
              <a:t>Responsibility for safety is the most important aspect and highest ethical priority of any industry. Engineers must avoid catastrophic failure which could result in loss of property, damage to the environment, and possibly injury or loss of life. The safety, health and welfare of the employees, employers and even the public are of utmost important. A proper </a:t>
            </a:r>
            <a:r>
              <a:rPr lang="en-US" sz="9600" b="1" dirty="0">
                <a:solidFill>
                  <a:srgbClr val="FF0000"/>
                </a:solidFill>
                <a:highlight>
                  <a:srgbClr val="FFFF00"/>
                </a:highlight>
              </a:rPr>
              <a:t>EMERGENCY RESPONSE PLAN </a:t>
            </a:r>
            <a:r>
              <a:rPr lang="en-US" sz="9600" dirty="0"/>
              <a:t>is a must !!</a:t>
            </a:r>
          </a:p>
          <a:p>
            <a:r>
              <a:rPr lang="en-US" sz="9600" dirty="0"/>
              <a:t>However, most of the safety systems in the plant were not in operating order. </a:t>
            </a:r>
          </a:p>
          <a:p>
            <a:pPr marL="800100" lvl="2" indent="-514350"/>
            <a:r>
              <a:rPr lang="en-US" sz="9600" dirty="0"/>
              <a:t>The vent gas scrubber designed to neutralize the gas was shut down as it was deemed unnecessary during periods when production was suspended.  </a:t>
            </a:r>
          </a:p>
          <a:p>
            <a:pPr marL="800100" lvl="2" indent="-514350"/>
            <a:r>
              <a:rPr lang="en-US" sz="9600" dirty="0"/>
              <a:t>Moreover, the flare tower could only handle a quarter of the gas that leaked in 1984, and it was out of order because of a repair</a:t>
            </a:r>
          </a:p>
          <a:p>
            <a:pPr marL="800100" lvl="2" indent="-514350"/>
            <a:r>
              <a:rPr lang="en-US" sz="9600" dirty="0"/>
              <a:t>To reduce energy costs, the refrigeration system had been shut down for 5 months,</a:t>
            </a:r>
          </a:p>
          <a:p>
            <a:pPr marL="800100" lvl="2" indent="-514350"/>
            <a:r>
              <a:rPr lang="en-US" sz="9600" dirty="0"/>
              <a:t>Most of the instrumentation was defective or non-operational </a:t>
            </a:r>
          </a:p>
          <a:p>
            <a:pPr marL="285750" lvl="2" indent="0">
              <a:buNone/>
            </a:pPr>
            <a:r>
              <a:rPr lang="en-US" sz="9600" b="1" dirty="0">
                <a:solidFill>
                  <a:srgbClr val="0000CC"/>
                </a:solidFill>
                <a:highlight>
                  <a:srgbClr val="FFFF00"/>
                </a:highlight>
              </a:rPr>
              <a:t>Disregard for safety, with commercial goals over-riding essential engineering needs </a:t>
            </a:r>
          </a:p>
          <a:p>
            <a:endParaRPr lang="en-US" dirty="0"/>
          </a:p>
        </p:txBody>
      </p:sp>
    </p:spTree>
    <p:extLst>
      <p:ext uri="{BB962C8B-B14F-4D97-AF65-F5344CB8AC3E}">
        <p14:creationId xmlns:p14="http://schemas.microsoft.com/office/powerpoint/2010/main" val="149312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1F4F-7997-A6BB-6338-4CE178CABED1}"/>
              </a:ext>
            </a:extLst>
          </p:cNvPr>
          <p:cNvSpPr>
            <a:spLocks noGrp="1"/>
          </p:cNvSpPr>
          <p:nvPr>
            <p:ph type="title"/>
          </p:nvPr>
        </p:nvSpPr>
        <p:spPr>
          <a:xfrm>
            <a:off x="685801" y="166256"/>
            <a:ext cx="10131425" cy="900544"/>
          </a:xfrm>
        </p:spPr>
        <p:txBody>
          <a:bodyPr/>
          <a:lstStyle/>
          <a:p>
            <a:r>
              <a:rPr lang="en-US" dirty="0"/>
              <a:t>Ethical Issues -</a:t>
            </a:r>
            <a:r>
              <a:rPr lang="en-US" b="1" dirty="0"/>
              <a:t>Responsibility for Safety</a:t>
            </a:r>
            <a:endParaRPr lang="en-US" dirty="0"/>
          </a:p>
        </p:txBody>
      </p:sp>
      <p:sp>
        <p:nvSpPr>
          <p:cNvPr id="3" name="Content Placeholder 2">
            <a:extLst>
              <a:ext uri="{FF2B5EF4-FFF2-40B4-BE49-F238E27FC236}">
                <a16:creationId xmlns:a16="http://schemas.microsoft.com/office/drawing/2014/main" id="{FC96AEE2-C19E-20F2-9137-D9DCCD2E0D68}"/>
              </a:ext>
            </a:extLst>
          </p:cNvPr>
          <p:cNvSpPr>
            <a:spLocks noGrp="1"/>
          </p:cNvSpPr>
          <p:nvPr>
            <p:ph idx="1"/>
          </p:nvPr>
        </p:nvSpPr>
        <p:spPr>
          <a:xfrm>
            <a:off x="685801" y="1143000"/>
            <a:ext cx="10131425" cy="5330536"/>
          </a:xfrm>
        </p:spPr>
        <p:txBody>
          <a:bodyPr/>
          <a:lstStyle/>
          <a:p>
            <a:r>
              <a:rPr lang="en-US" sz="2600" dirty="0"/>
              <a:t>Safety Audits were done annually in US and European factories, but every two years in other parts of the world</a:t>
            </a:r>
          </a:p>
          <a:p>
            <a:pPr marL="0" indent="0">
              <a:buNone/>
            </a:pPr>
            <a:r>
              <a:rPr lang="en-US" sz="2600" b="1" dirty="0">
                <a:solidFill>
                  <a:srgbClr val="0000CC"/>
                </a:solidFill>
                <a:highlight>
                  <a:srgbClr val="FFFF00"/>
                </a:highlight>
              </a:rPr>
              <a:t>   Bias against third world countries in not carrying out Safety Audits at 	the period globally / Conflict of Interest – cost of Audit   </a:t>
            </a:r>
          </a:p>
          <a:p>
            <a:pPr marL="0" indent="0">
              <a:buNone/>
            </a:pPr>
            <a:endParaRPr lang="en-US" sz="2600" b="1" dirty="0">
              <a:solidFill>
                <a:srgbClr val="0000CC"/>
              </a:solidFill>
              <a:highlight>
                <a:srgbClr val="FFFF00"/>
              </a:highlight>
            </a:endParaRPr>
          </a:p>
          <a:p>
            <a:r>
              <a:rPr lang="en-US" sz="2600" dirty="0"/>
              <a:t>The tanks storing the MIC gas were overloaded more than 60 percent of capacity based on UCC manuals. The purpose of this is to allocate extra space to dilute the gases in case of emergencies. </a:t>
            </a:r>
          </a:p>
          <a:p>
            <a:pPr marL="0" indent="0">
              <a:buNone/>
            </a:pPr>
            <a:r>
              <a:rPr lang="en-US" sz="2600" dirty="0"/>
              <a:t>	</a:t>
            </a:r>
            <a:r>
              <a:rPr lang="en-US" sz="2600" b="1" dirty="0">
                <a:solidFill>
                  <a:srgbClr val="0000CC"/>
                </a:solidFill>
                <a:highlight>
                  <a:srgbClr val="FFFF00"/>
                </a:highlight>
              </a:rPr>
              <a:t>Deviation from standard procedures / disregard for safety</a:t>
            </a:r>
          </a:p>
          <a:p>
            <a:r>
              <a:rPr lang="en-US" sz="2400" dirty="0">
                <a:highlight>
                  <a:srgbClr val="FFFF00"/>
                </a:highlight>
              </a:rPr>
              <a:t> </a:t>
            </a:r>
          </a:p>
          <a:p>
            <a:endParaRPr lang="en-US" dirty="0"/>
          </a:p>
        </p:txBody>
      </p:sp>
    </p:spTree>
    <p:extLst>
      <p:ext uri="{BB962C8B-B14F-4D97-AF65-F5344CB8AC3E}">
        <p14:creationId xmlns:p14="http://schemas.microsoft.com/office/powerpoint/2010/main" val="403373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2E75F-AF8C-2D0F-EBD6-331C7F45CF2D}"/>
              </a:ext>
            </a:extLst>
          </p:cNvPr>
          <p:cNvSpPr>
            <a:spLocks noGrp="1"/>
          </p:cNvSpPr>
          <p:nvPr>
            <p:ph type="title"/>
          </p:nvPr>
        </p:nvSpPr>
        <p:spPr>
          <a:xfrm>
            <a:off x="810492" y="284018"/>
            <a:ext cx="10131425" cy="782782"/>
          </a:xfrm>
        </p:spPr>
        <p:txBody>
          <a:bodyPr/>
          <a:lstStyle/>
          <a:p>
            <a:r>
              <a:rPr lang="en-US" dirty="0"/>
              <a:t>Ethical Issues -</a:t>
            </a:r>
            <a:r>
              <a:rPr lang="en-US" b="1" dirty="0"/>
              <a:t>Responsibility for Safety</a:t>
            </a:r>
            <a:endParaRPr lang="en-US" dirty="0"/>
          </a:p>
        </p:txBody>
      </p:sp>
      <p:sp>
        <p:nvSpPr>
          <p:cNvPr id="3" name="Content Placeholder 2">
            <a:extLst>
              <a:ext uri="{FF2B5EF4-FFF2-40B4-BE49-F238E27FC236}">
                <a16:creationId xmlns:a16="http://schemas.microsoft.com/office/drawing/2014/main" id="{07877E3F-FDD6-1973-A49C-5FFBA7D28E24}"/>
              </a:ext>
            </a:extLst>
          </p:cNvPr>
          <p:cNvSpPr>
            <a:spLocks noGrp="1"/>
          </p:cNvSpPr>
          <p:nvPr>
            <p:ph idx="1"/>
          </p:nvPr>
        </p:nvSpPr>
        <p:spPr>
          <a:xfrm>
            <a:off x="685801" y="1267691"/>
            <a:ext cx="10131425" cy="5306291"/>
          </a:xfrm>
        </p:spPr>
        <p:txBody>
          <a:bodyPr>
            <a:normAutofit lnSpcReduction="10000"/>
          </a:bodyPr>
          <a:lstStyle/>
          <a:p>
            <a:r>
              <a:rPr lang="en-US" sz="2400" dirty="0"/>
              <a:t>Another aspect of responsibility of safety is that the workers were not given proper training / education on the safety procedures. Use of low cost workers reduced UCIL’s expenditure, but the company responsibility was in keeping the workspace safe and accident-free.</a:t>
            </a:r>
          </a:p>
          <a:p>
            <a:pPr marL="0" indent="0">
              <a:buNone/>
            </a:pPr>
            <a:r>
              <a:rPr lang="en-US" sz="2400" b="1" dirty="0">
                <a:solidFill>
                  <a:srgbClr val="0000CC"/>
                </a:solidFill>
                <a:highlight>
                  <a:srgbClr val="FFFF00"/>
                </a:highlight>
              </a:rPr>
              <a:t>	Corporate goals taking precedence over technical requirements </a:t>
            </a:r>
          </a:p>
          <a:p>
            <a:pPr>
              <a:buFont typeface="Arial" panose="020B0604020202020204" pitchFamily="34" charset="0"/>
              <a:buChar char="•"/>
            </a:pPr>
            <a:r>
              <a:rPr lang="en-US" sz="2400" dirty="0"/>
              <a:t>Investigations highlight a gradual deterioration of safety practices in regard to the MIC, which had become less relevant to plant operations. </a:t>
            </a:r>
          </a:p>
          <a:p>
            <a:pPr>
              <a:buFont typeface="Arial" panose="020B0604020202020204" pitchFamily="34" charset="0"/>
              <a:buChar char="•"/>
            </a:pPr>
            <a:r>
              <a:rPr lang="en-US" sz="2400" dirty="0"/>
              <a:t>By 1984, only six of the original twelve operators were still working with MIC and the number of supervisory personnel had also been halved. No maintenance supervisor was placed on the night shift and instrument readings were taken every two hours, rather than the previous and required one-hour readings. </a:t>
            </a:r>
          </a:p>
          <a:p>
            <a:pPr marL="0" indent="0">
              <a:buNone/>
            </a:pPr>
            <a:r>
              <a:rPr lang="en-US" sz="2400" b="1" dirty="0">
                <a:solidFill>
                  <a:srgbClr val="0000CC"/>
                </a:solidFill>
              </a:rPr>
              <a:t>	</a:t>
            </a:r>
            <a:r>
              <a:rPr lang="en-US" sz="2400" b="1" dirty="0">
                <a:solidFill>
                  <a:srgbClr val="0000CC"/>
                </a:solidFill>
                <a:highlight>
                  <a:srgbClr val="FFFF00"/>
                </a:highlight>
              </a:rPr>
              <a:t>Corporate goals taking precedence over technical requirements </a:t>
            </a:r>
          </a:p>
          <a:p>
            <a:endParaRPr lang="en-US" dirty="0"/>
          </a:p>
        </p:txBody>
      </p:sp>
    </p:spTree>
    <p:extLst>
      <p:ext uri="{BB962C8B-B14F-4D97-AF65-F5344CB8AC3E}">
        <p14:creationId xmlns:p14="http://schemas.microsoft.com/office/powerpoint/2010/main" val="49644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634CC-35FB-3533-D690-0D6B81229BE9}"/>
              </a:ext>
            </a:extLst>
          </p:cNvPr>
          <p:cNvSpPr>
            <a:spLocks noGrp="1"/>
          </p:cNvSpPr>
          <p:nvPr>
            <p:ph type="title"/>
          </p:nvPr>
        </p:nvSpPr>
        <p:spPr>
          <a:xfrm>
            <a:off x="571501" y="360218"/>
            <a:ext cx="10131425" cy="793173"/>
          </a:xfrm>
        </p:spPr>
        <p:txBody>
          <a:bodyPr/>
          <a:lstStyle/>
          <a:p>
            <a:r>
              <a:rPr lang="en-US" dirty="0"/>
              <a:t>Ethical Issues -</a:t>
            </a:r>
            <a:r>
              <a:rPr lang="en-US" b="1" dirty="0"/>
              <a:t>Responsibility for Safety</a:t>
            </a:r>
            <a:endParaRPr lang="en-US" dirty="0"/>
          </a:p>
        </p:txBody>
      </p:sp>
      <p:sp>
        <p:nvSpPr>
          <p:cNvPr id="3" name="Content Placeholder 2">
            <a:extLst>
              <a:ext uri="{FF2B5EF4-FFF2-40B4-BE49-F238E27FC236}">
                <a16:creationId xmlns:a16="http://schemas.microsoft.com/office/drawing/2014/main" id="{4324C1DA-C7B9-92C0-673F-02D67A309BFC}"/>
              </a:ext>
            </a:extLst>
          </p:cNvPr>
          <p:cNvSpPr>
            <a:spLocks noGrp="1"/>
          </p:cNvSpPr>
          <p:nvPr>
            <p:ph idx="1"/>
          </p:nvPr>
        </p:nvSpPr>
        <p:spPr>
          <a:xfrm>
            <a:off x="685801" y="1413164"/>
            <a:ext cx="10131425" cy="5257800"/>
          </a:xfrm>
        </p:spPr>
        <p:txBody>
          <a:bodyPr/>
          <a:lstStyle/>
          <a:p>
            <a:r>
              <a:rPr lang="en-US" sz="2400" dirty="0"/>
              <a:t>Workers made complaints about the cuts through their union but were ignored. One employee was fired after going on a 15-day hunger strike. </a:t>
            </a:r>
          </a:p>
          <a:p>
            <a:r>
              <a:rPr lang="en-US" sz="2400" dirty="0"/>
              <a:t>70% of the plant's employees were fined before the disaster for refusing to deviate from the proper safety regulations under pressure from the management.</a:t>
            </a:r>
            <a:endParaRPr lang="en-US" sz="2400" baseline="30000" dirty="0"/>
          </a:p>
          <a:p>
            <a:pPr marL="0" indent="0">
              <a:buNone/>
            </a:pPr>
            <a:r>
              <a:rPr lang="en-US" sz="2400" b="1" dirty="0">
                <a:solidFill>
                  <a:srgbClr val="0000CC"/>
                </a:solidFill>
              </a:rPr>
              <a:t>	</a:t>
            </a:r>
            <a:r>
              <a:rPr lang="en-US" sz="2400" b="1" dirty="0">
                <a:solidFill>
                  <a:srgbClr val="0000CC"/>
                </a:solidFill>
                <a:highlight>
                  <a:srgbClr val="FFFF00"/>
                </a:highlight>
              </a:rPr>
              <a:t>Corporate goals taking precedence over technical requirements </a:t>
            </a:r>
          </a:p>
          <a:p>
            <a:pPr marL="0" indent="0">
              <a:buNone/>
            </a:pPr>
            <a:endParaRPr lang="en-US" sz="2400" b="1" dirty="0">
              <a:solidFill>
                <a:srgbClr val="0000CC"/>
              </a:solidFill>
            </a:endParaRPr>
          </a:p>
          <a:p>
            <a:r>
              <a:rPr lang="en-US" sz="2800" b="1" dirty="0"/>
              <a:t>UCIL and the engineers of the chemical plant  </a:t>
            </a:r>
            <a:r>
              <a:rPr lang="en-US" sz="2800" b="1" dirty="0">
                <a:solidFill>
                  <a:srgbClr val="FF0000"/>
                </a:solidFill>
                <a:highlight>
                  <a:srgbClr val="FFFF00"/>
                </a:highlight>
              </a:rPr>
              <a:t>failed to ethically adhere to their responsibilities towards safety, </a:t>
            </a:r>
            <a:r>
              <a:rPr lang="en-US" sz="2800" b="1" dirty="0"/>
              <a:t>and their negligence had ultimately cost the community dearly.</a:t>
            </a:r>
          </a:p>
          <a:p>
            <a:endParaRPr lang="en-US" dirty="0"/>
          </a:p>
        </p:txBody>
      </p:sp>
    </p:spTree>
    <p:extLst>
      <p:ext uri="{BB962C8B-B14F-4D97-AF65-F5344CB8AC3E}">
        <p14:creationId xmlns:p14="http://schemas.microsoft.com/office/powerpoint/2010/main" val="262818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391" y="223838"/>
            <a:ext cx="10131425" cy="1456267"/>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4" name="Text Placeholder 3"/>
          <p:cNvSpPr>
            <a:spLocks noGrp="1"/>
          </p:cNvSpPr>
          <p:nvPr>
            <p:ph type="body" idx="1"/>
          </p:nvPr>
        </p:nvSpPr>
        <p:spPr>
          <a:xfrm>
            <a:off x="829997" y="1698891"/>
            <a:ext cx="4709054" cy="576262"/>
          </a:xfrm>
        </p:spPr>
        <p:txBody>
          <a:bodyPr/>
          <a:lstStyle/>
          <a:p>
            <a:r>
              <a:rPr lang="en-US" dirty="0"/>
              <a:t>1945 Empire State Building </a:t>
            </a:r>
          </a:p>
        </p:txBody>
      </p:sp>
      <p:sp>
        <p:nvSpPr>
          <p:cNvPr id="6" name="Text Placeholder 5"/>
          <p:cNvSpPr>
            <a:spLocks noGrp="1"/>
          </p:cNvSpPr>
          <p:nvPr>
            <p:ph type="body" sz="quarter" idx="3"/>
          </p:nvPr>
        </p:nvSpPr>
        <p:spPr>
          <a:xfrm>
            <a:off x="6096003" y="1698891"/>
            <a:ext cx="4722813" cy="576262"/>
          </a:xfrm>
        </p:spPr>
        <p:txBody>
          <a:bodyPr/>
          <a:lstStyle/>
          <a:p>
            <a:r>
              <a:rPr lang="en-US" dirty="0"/>
              <a:t>2001 Twin Tower Attack</a:t>
            </a:r>
          </a:p>
        </p:txBody>
      </p:sp>
      <p:pic>
        <p:nvPicPr>
          <p:cNvPr id="12" name="Content Placeholder 11"/>
          <p:cNvPicPr>
            <a:picLocks noGrp="1" noChangeAspect="1"/>
          </p:cNvPicPr>
          <p:nvPr>
            <p:ph sz="quarter" idx="4"/>
          </p:nvPr>
        </p:nvPicPr>
        <p:blipFill>
          <a:blip r:embed="rId2"/>
          <a:stretch>
            <a:fillRect/>
          </a:stretch>
        </p:blipFill>
        <p:spPr>
          <a:xfrm>
            <a:off x="6013988" y="2870201"/>
            <a:ext cx="2619375" cy="2381250"/>
          </a:xfrm>
          <a:prstGeom prst="rect">
            <a:avLst/>
          </a:prstGeom>
        </p:spPr>
      </p:pic>
      <p:pic>
        <p:nvPicPr>
          <p:cNvPr id="9" name="Content Placeholder 8"/>
          <p:cNvPicPr>
            <a:picLocks noGrp="1" noChangeAspect="1"/>
          </p:cNvPicPr>
          <p:nvPr>
            <p:ph sz="half" idx="2"/>
          </p:nvPr>
        </p:nvPicPr>
        <p:blipFill>
          <a:blip r:embed="rId3"/>
          <a:stretch>
            <a:fillRect/>
          </a:stretch>
        </p:blipFill>
        <p:spPr>
          <a:xfrm>
            <a:off x="687391" y="2870201"/>
            <a:ext cx="1914525" cy="2390775"/>
          </a:xfrm>
          <a:prstGeom prst="rect">
            <a:avLst/>
          </a:prstGeom>
        </p:spPr>
      </p:pic>
      <p:sp>
        <p:nvSpPr>
          <p:cNvPr id="10" name="AutoShape 4" descr="Image result for b-25 crash empire state build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4"/>
          <a:stretch>
            <a:fillRect/>
          </a:stretch>
        </p:blipFill>
        <p:spPr>
          <a:xfrm>
            <a:off x="3345927" y="2870201"/>
            <a:ext cx="1924050" cy="2381250"/>
          </a:xfrm>
          <a:prstGeom prst="rect">
            <a:avLst/>
          </a:prstGeom>
        </p:spPr>
      </p:pic>
      <p:pic>
        <p:nvPicPr>
          <p:cNvPr id="13" name="Picture 12"/>
          <p:cNvPicPr>
            <a:picLocks noChangeAspect="1"/>
          </p:cNvPicPr>
          <p:nvPr/>
        </p:nvPicPr>
        <p:blipFill>
          <a:blip r:embed="rId5"/>
          <a:stretch>
            <a:fillRect/>
          </a:stretch>
        </p:blipFill>
        <p:spPr>
          <a:xfrm>
            <a:off x="9048750" y="2855913"/>
            <a:ext cx="2581275" cy="2273300"/>
          </a:xfrm>
          <a:prstGeom prst="rect">
            <a:avLst/>
          </a:prstGeom>
        </p:spPr>
      </p:pic>
    </p:spTree>
    <p:extLst>
      <p:ext uri="{BB962C8B-B14F-4D97-AF65-F5344CB8AC3E}">
        <p14:creationId xmlns:p14="http://schemas.microsoft.com/office/powerpoint/2010/main" val="4136970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D44B-6FD4-D9DC-8E59-AFF5302350CA}"/>
              </a:ext>
            </a:extLst>
          </p:cNvPr>
          <p:cNvSpPr>
            <a:spLocks noGrp="1"/>
          </p:cNvSpPr>
          <p:nvPr>
            <p:ph type="title"/>
          </p:nvPr>
        </p:nvSpPr>
        <p:spPr>
          <a:xfrm>
            <a:off x="685801" y="401782"/>
            <a:ext cx="10131425" cy="824346"/>
          </a:xfrm>
        </p:spPr>
        <p:txBody>
          <a:bodyPr>
            <a:normAutofit fontScale="90000"/>
          </a:bodyPr>
          <a:lstStyle/>
          <a:p>
            <a:r>
              <a:rPr lang="en-US" sz="4800" b="1" dirty="0"/>
              <a:t>ETHICAL Issues - Responsibility</a:t>
            </a:r>
            <a:br>
              <a:rPr lang="en-US" b="1" dirty="0"/>
            </a:br>
            <a:endParaRPr lang="en-US" dirty="0"/>
          </a:p>
        </p:txBody>
      </p:sp>
      <p:sp>
        <p:nvSpPr>
          <p:cNvPr id="3" name="Content Placeholder 2">
            <a:extLst>
              <a:ext uri="{FF2B5EF4-FFF2-40B4-BE49-F238E27FC236}">
                <a16:creationId xmlns:a16="http://schemas.microsoft.com/office/drawing/2014/main" id="{E20B39C2-F099-48C5-96DB-E3E88C39A032}"/>
              </a:ext>
            </a:extLst>
          </p:cNvPr>
          <p:cNvSpPr>
            <a:spLocks noGrp="1"/>
          </p:cNvSpPr>
          <p:nvPr>
            <p:ph idx="1"/>
          </p:nvPr>
        </p:nvSpPr>
        <p:spPr>
          <a:xfrm>
            <a:off x="685801" y="1226129"/>
            <a:ext cx="10131425" cy="5465616"/>
          </a:xfrm>
        </p:spPr>
        <p:txBody>
          <a:bodyPr/>
          <a:lstStyle/>
          <a:p>
            <a:r>
              <a:rPr lang="en-US" sz="2400" dirty="0"/>
              <a:t>Furthermore, after the disaster breakdown, the director of UCC in UCIL  moved back to America, denying the breakdown at the factory was related to him or his company. </a:t>
            </a:r>
          </a:p>
          <a:p>
            <a:r>
              <a:rPr lang="en-US" sz="2400" dirty="0"/>
              <a:t>He stated that the breakdown was caused by the human errors which came from the workers at the factory and not the management nor the top personnel </a:t>
            </a:r>
          </a:p>
          <a:p>
            <a:r>
              <a:rPr lang="en-US" sz="2400" dirty="0"/>
              <a:t>The action of UCC denying responsibility for the tragedy and  blaming the low-class workers is </a:t>
            </a:r>
            <a:r>
              <a:rPr lang="en-US" sz="2400" b="1" dirty="0">
                <a:solidFill>
                  <a:srgbClr val="FF3300"/>
                </a:solidFill>
                <a:highlight>
                  <a:srgbClr val="FFFF00"/>
                </a:highlight>
              </a:rPr>
              <a:t>professionally unethical</a:t>
            </a:r>
            <a:r>
              <a:rPr lang="en-US" sz="2400" b="1" dirty="0">
                <a:solidFill>
                  <a:srgbClr val="0000CC"/>
                </a:solidFill>
              </a:rPr>
              <a:t>. </a:t>
            </a:r>
            <a:r>
              <a:rPr lang="en-US" sz="2400" dirty="0"/>
              <a:t>They took advantage of the illiterate and uneducated workers of the factory to run away from the blame. </a:t>
            </a:r>
          </a:p>
          <a:p>
            <a:r>
              <a:rPr lang="en-US" sz="2400" dirty="0"/>
              <a:t>As a result, the government of India fined the UCC in United States for all the loss of lives related to the factory breakdown with the amount of $470 million, and distributed to the family of deceased.</a:t>
            </a:r>
          </a:p>
          <a:p>
            <a:endParaRPr lang="en-US" dirty="0"/>
          </a:p>
        </p:txBody>
      </p:sp>
    </p:spTree>
    <p:extLst>
      <p:ext uri="{BB962C8B-B14F-4D97-AF65-F5344CB8AC3E}">
        <p14:creationId xmlns:p14="http://schemas.microsoft.com/office/powerpoint/2010/main" val="1816438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78CE-704E-BBFC-385A-E771EA608413}"/>
              </a:ext>
            </a:extLst>
          </p:cNvPr>
          <p:cNvSpPr>
            <a:spLocks noGrp="1"/>
          </p:cNvSpPr>
          <p:nvPr>
            <p:ph type="title"/>
          </p:nvPr>
        </p:nvSpPr>
        <p:spPr>
          <a:xfrm>
            <a:off x="685801" y="0"/>
            <a:ext cx="10131425" cy="1456267"/>
          </a:xfrm>
        </p:spPr>
        <p:txBody>
          <a:bodyPr>
            <a:normAutofit/>
          </a:bodyPr>
          <a:lstStyle/>
          <a:p>
            <a:r>
              <a:rPr lang="en-US" sz="4800" dirty="0"/>
              <a:t>Ethical Issues - </a:t>
            </a:r>
            <a:r>
              <a:rPr lang="en-US" sz="4800" b="1" dirty="0"/>
              <a:t>Conflict of Interest</a:t>
            </a:r>
            <a:endParaRPr lang="en-US" sz="4800" dirty="0"/>
          </a:p>
        </p:txBody>
      </p:sp>
      <p:sp>
        <p:nvSpPr>
          <p:cNvPr id="3" name="Content Placeholder 2">
            <a:extLst>
              <a:ext uri="{FF2B5EF4-FFF2-40B4-BE49-F238E27FC236}">
                <a16:creationId xmlns:a16="http://schemas.microsoft.com/office/drawing/2014/main" id="{C10DAD2A-D489-19BC-FB20-A041A2F6D068}"/>
              </a:ext>
            </a:extLst>
          </p:cNvPr>
          <p:cNvSpPr>
            <a:spLocks noGrp="1"/>
          </p:cNvSpPr>
          <p:nvPr>
            <p:ph idx="1"/>
          </p:nvPr>
        </p:nvSpPr>
        <p:spPr>
          <a:xfrm>
            <a:off x="685801" y="1319645"/>
            <a:ext cx="10962408" cy="5392882"/>
          </a:xfrm>
        </p:spPr>
        <p:txBody>
          <a:bodyPr/>
          <a:lstStyle/>
          <a:p>
            <a:r>
              <a:rPr lang="en-US" sz="2200" dirty="0"/>
              <a:t>In the Bhopal factory, UCIL sought to minimize cost to obtain higher profits as its main motive and priority. </a:t>
            </a:r>
          </a:p>
          <a:p>
            <a:r>
              <a:rPr lang="en-US" sz="2200" dirty="0"/>
              <a:t>This indirectly lowered the quality of man power, specialization, skill level and morality of workers of the plant .</a:t>
            </a:r>
          </a:p>
          <a:p>
            <a:r>
              <a:rPr lang="en-US" sz="2200" dirty="0"/>
              <a:t>After the year 1982, safety practices were neglected due to this </a:t>
            </a:r>
            <a:r>
              <a:rPr lang="en-US" sz="2200" b="1" dirty="0">
                <a:solidFill>
                  <a:srgbClr val="0000CC"/>
                </a:solidFill>
                <a:highlight>
                  <a:srgbClr val="FFFF00"/>
                </a:highlight>
              </a:rPr>
              <a:t>conflict of interest</a:t>
            </a:r>
            <a:r>
              <a:rPr lang="en-US" sz="2200" dirty="0"/>
              <a:t>. This was partly due to a</a:t>
            </a:r>
          </a:p>
          <a:p>
            <a:pPr lvl="1"/>
            <a:r>
              <a:rPr lang="en-US" sz="2400" dirty="0"/>
              <a:t>high turnover of employees,</a:t>
            </a:r>
          </a:p>
          <a:p>
            <a:pPr lvl="1"/>
            <a:r>
              <a:rPr lang="en-US" sz="2400" dirty="0"/>
              <a:t> failure to train new employees’ effectively and </a:t>
            </a:r>
          </a:p>
          <a:p>
            <a:pPr lvl="1"/>
            <a:r>
              <a:rPr lang="en-US" sz="2400" dirty="0"/>
              <a:t>low technical preparedness of the local </a:t>
            </a:r>
            <a:r>
              <a:rPr lang="en-US" sz="2400" dirty="0" err="1"/>
              <a:t>labour</a:t>
            </a:r>
            <a:r>
              <a:rPr lang="en-US" sz="2400" dirty="0"/>
              <a:t> pool.  </a:t>
            </a:r>
          </a:p>
          <a:p>
            <a:r>
              <a:rPr lang="en-US" sz="2400" b="1" dirty="0">
                <a:solidFill>
                  <a:srgbClr val="FF3300"/>
                </a:solidFill>
                <a:highlight>
                  <a:srgbClr val="FFFF00"/>
                </a:highlight>
              </a:rPr>
              <a:t>The recruitment and retainment of quality employees for the right job was not preserved, thus giving room for accidents to happen as it was no longer a safe, healthy and supportive workplace</a:t>
            </a:r>
            <a:r>
              <a:rPr lang="en-US" sz="2400" dirty="0">
                <a:solidFill>
                  <a:schemeClr val="accent1">
                    <a:lumMod val="75000"/>
                  </a:schemeClr>
                </a:solidFill>
                <a:highlight>
                  <a:srgbClr val="FFFF00"/>
                </a:highlight>
              </a:rPr>
              <a:t>.</a:t>
            </a:r>
          </a:p>
          <a:p>
            <a:endParaRPr lang="en-US" b="1" dirty="0"/>
          </a:p>
        </p:txBody>
      </p:sp>
    </p:spTree>
    <p:extLst>
      <p:ext uri="{BB962C8B-B14F-4D97-AF65-F5344CB8AC3E}">
        <p14:creationId xmlns:p14="http://schemas.microsoft.com/office/powerpoint/2010/main" val="2707742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65D675-6BE8-9CB9-A7B7-B7EF40AC40D7}"/>
              </a:ext>
            </a:extLst>
          </p:cNvPr>
          <p:cNvPicPr>
            <a:picLocks noChangeAspect="1"/>
          </p:cNvPicPr>
          <p:nvPr/>
        </p:nvPicPr>
        <p:blipFill>
          <a:blip r:embed="rId2"/>
          <a:stretch>
            <a:fillRect/>
          </a:stretch>
        </p:blipFill>
        <p:spPr>
          <a:xfrm>
            <a:off x="299403" y="171522"/>
            <a:ext cx="3072650" cy="3127519"/>
          </a:xfrm>
          <a:prstGeom prst="rect">
            <a:avLst/>
          </a:prstGeom>
        </p:spPr>
      </p:pic>
      <p:pic>
        <p:nvPicPr>
          <p:cNvPr id="5" name="Picture 4">
            <a:extLst>
              <a:ext uri="{FF2B5EF4-FFF2-40B4-BE49-F238E27FC236}">
                <a16:creationId xmlns:a16="http://schemas.microsoft.com/office/drawing/2014/main" id="{3C15EC5C-0334-0DFB-D2C1-38369227C172}"/>
              </a:ext>
            </a:extLst>
          </p:cNvPr>
          <p:cNvPicPr>
            <a:picLocks noChangeAspect="1"/>
          </p:cNvPicPr>
          <p:nvPr/>
        </p:nvPicPr>
        <p:blipFill>
          <a:blip r:embed="rId3"/>
          <a:stretch>
            <a:fillRect/>
          </a:stretch>
        </p:blipFill>
        <p:spPr>
          <a:xfrm>
            <a:off x="299403" y="3428999"/>
            <a:ext cx="3072650" cy="3127519"/>
          </a:xfrm>
          <a:prstGeom prst="rect">
            <a:avLst/>
          </a:prstGeom>
        </p:spPr>
      </p:pic>
      <p:pic>
        <p:nvPicPr>
          <p:cNvPr id="6" name="Picture 5">
            <a:extLst>
              <a:ext uri="{FF2B5EF4-FFF2-40B4-BE49-F238E27FC236}">
                <a16:creationId xmlns:a16="http://schemas.microsoft.com/office/drawing/2014/main" id="{5E8689A2-AF89-1B6E-E2E3-A5FC11328DBE}"/>
              </a:ext>
            </a:extLst>
          </p:cNvPr>
          <p:cNvPicPr>
            <a:picLocks noChangeAspect="1"/>
          </p:cNvPicPr>
          <p:nvPr/>
        </p:nvPicPr>
        <p:blipFill>
          <a:blip r:embed="rId4"/>
          <a:stretch>
            <a:fillRect/>
          </a:stretch>
        </p:blipFill>
        <p:spPr>
          <a:xfrm>
            <a:off x="8327127" y="546458"/>
            <a:ext cx="3414056" cy="6010060"/>
          </a:xfrm>
          <a:prstGeom prst="rect">
            <a:avLst/>
          </a:prstGeom>
        </p:spPr>
      </p:pic>
      <p:pic>
        <p:nvPicPr>
          <p:cNvPr id="7" name="Picture 6">
            <a:extLst>
              <a:ext uri="{FF2B5EF4-FFF2-40B4-BE49-F238E27FC236}">
                <a16:creationId xmlns:a16="http://schemas.microsoft.com/office/drawing/2014/main" id="{FA3B59E7-74F5-EAEC-F6EA-45E0162C0A20}"/>
              </a:ext>
            </a:extLst>
          </p:cNvPr>
          <p:cNvPicPr>
            <a:picLocks noChangeAspect="1"/>
          </p:cNvPicPr>
          <p:nvPr/>
        </p:nvPicPr>
        <p:blipFill>
          <a:blip r:embed="rId5"/>
          <a:stretch>
            <a:fillRect/>
          </a:stretch>
        </p:blipFill>
        <p:spPr>
          <a:xfrm>
            <a:off x="3864875" y="930058"/>
            <a:ext cx="3865962" cy="3589987"/>
          </a:xfrm>
          <a:prstGeom prst="rect">
            <a:avLst/>
          </a:prstGeom>
        </p:spPr>
      </p:pic>
      <p:sp>
        <p:nvSpPr>
          <p:cNvPr id="9" name="TextBox 8">
            <a:extLst>
              <a:ext uri="{FF2B5EF4-FFF2-40B4-BE49-F238E27FC236}">
                <a16:creationId xmlns:a16="http://schemas.microsoft.com/office/drawing/2014/main" id="{08C68859-9890-84C5-0955-E7886EF73805}"/>
              </a:ext>
            </a:extLst>
          </p:cNvPr>
          <p:cNvSpPr txBox="1"/>
          <p:nvPr/>
        </p:nvSpPr>
        <p:spPr>
          <a:xfrm>
            <a:off x="4366780" y="5249780"/>
            <a:ext cx="6094268" cy="584775"/>
          </a:xfrm>
          <a:prstGeom prst="rect">
            <a:avLst/>
          </a:prstGeom>
          <a:noFill/>
        </p:spPr>
        <p:txBody>
          <a:bodyPr wrap="square">
            <a:spAutoFit/>
          </a:bodyPr>
          <a:lstStyle/>
          <a:p>
            <a:r>
              <a:rPr lang="en-US" sz="3200" dirty="0"/>
              <a:t>THE AFTERMATH</a:t>
            </a:r>
          </a:p>
        </p:txBody>
      </p:sp>
    </p:spTree>
    <p:extLst>
      <p:ext uri="{BB962C8B-B14F-4D97-AF65-F5344CB8AC3E}">
        <p14:creationId xmlns:p14="http://schemas.microsoft.com/office/powerpoint/2010/main" val="443731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E332-339B-C2E5-0B7B-BF21ECE2D5B3}"/>
              </a:ext>
            </a:extLst>
          </p:cNvPr>
          <p:cNvSpPr>
            <a:spLocks noGrp="1"/>
          </p:cNvSpPr>
          <p:nvPr>
            <p:ph type="title"/>
          </p:nvPr>
        </p:nvSpPr>
        <p:spPr>
          <a:xfrm>
            <a:off x="685801" y="609600"/>
            <a:ext cx="11118272" cy="1456267"/>
          </a:xfrm>
        </p:spPr>
        <p:txBody>
          <a:bodyPr>
            <a:normAutofit fontScale="90000"/>
          </a:bodyPr>
          <a:lstStyle/>
          <a:p>
            <a:br>
              <a:rPr lang="en-US" sz="3600" b="1" dirty="0"/>
            </a:br>
            <a:r>
              <a:rPr lang="en-US" sz="3600" b="1" dirty="0"/>
              <a:t>Bhopal Gas Disaster Girl</a:t>
            </a:r>
            <a:br>
              <a:rPr lang="en-US" sz="3600" b="1" dirty="0"/>
            </a:br>
            <a:r>
              <a:rPr lang="en-US" sz="3100" dirty="0"/>
              <a:t>E</a:t>
            </a:r>
            <a:r>
              <a:rPr lang="en-US" sz="3100" cap="none" dirty="0"/>
              <a:t>very particle of the soil felt your suffocation where you rested, surprisingly the cause of suffocation was still breathing normal</a:t>
            </a:r>
            <a:r>
              <a:rPr lang="en-US" sz="3600" dirty="0"/>
              <a:t>.”</a:t>
            </a:r>
            <a:br>
              <a:rPr lang="en-US" sz="3600" dirty="0"/>
            </a:br>
            <a:endParaRPr lang="en-US" dirty="0"/>
          </a:p>
        </p:txBody>
      </p:sp>
      <p:sp>
        <p:nvSpPr>
          <p:cNvPr id="4" name="Content Placeholder 3">
            <a:extLst>
              <a:ext uri="{FF2B5EF4-FFF2-40B4-BE49-F238E27FC236}">
                <a16:creationId xmlns:a16="http://schemas.microsoft.com/office/drawing/2014/main" id="{CA3D322B-EC3E-F6CA-51AE-C35F09109E36}"/>
              </a:ext>
            </a:extLst>
          </p:cNvPr>
          <p:cNvSpPr>
            <a:spLocks noGrp="1"/>
          </p:cNvSpPr>
          <p:nvPr>
            <p:ph sz="half" idx="1"/>
          </p:nvPr>
        </p:nvSpPr>
        <p:spPr>
          <a:xfrm>
            <a:off x="685800" y="2433013"/>
            <a:ext cx="6650181" cy="4071696"/>
          </a:xfrm>
        </p:spPr>
        <p:txBody>
          <a:bodyPr/>
          <a:lstStyle/>
          <a:p>
            <a:r>
              <a:rPr lang="en-US" sz="2000" dirty="0"/>
              <a:t>There were mass funerals and cremations. Photographer Pablo </a:t>
            </a:r>
            <a:r>
              <a:rPr lang="en-US" sz="2000" dirty="0" err="1"/>
              <a:t>Bartholemew</a:t>
            </a:r>
            <a:r>
              <a:rPr lang="en-US" sz="2000" dirty="0"/>
              <a:t>, on commission with press agency </a:t>
            </a:r>
            <a:r>
              <a:rPr lang="en-US" sz="2000" dirty="0" err="1"/>
              <a:t>Rapho</a:t>
            </a:r>
            <a:r>
              <a:rPr lang="en-US" sz="2000" dirty="0"/>
              <a:t>, took an iconic color photograph of a burial on December 4, Bhopal gas disaster girl. Another photographer present, Raghu Rai, took a black and white photo. The photographers did not ask for the identity of the father or child as she was buried, and no relative has since confirmed it. As such, the identity of the girl remains unknown. Both photos became symbolic of the suffering of victims of the Bhopal disaster, and Bartholomew’s went on to win the 1984 World Press Photo of the Year.</a:t>
            </a:r>
          </a:p>
          <a:p>
            <a:endParaRPr lang="en-US" dirty="0"/>
          </a:p>
        </p:txBody>
      </p:sp>
      <p:pic>
        <p:nvPicPr>
          <p:cNvPr id="6" name="Content Placeholder 5">
            <a:extLst>
              <a:ext uri="{FF2B5EF4-FFF2-40B4-BE49-F238E27FC236}">
                <a16:creationId xmlns:a16="http://schemas.microsoft.com/office/drawing/2014/main" id="{93E35B03-D91D-498B-C2E3-B817F03BDE10}"/>
              </a:ext>
            </a:extLst>
          </p:cNvPr>
          <p:cNvPicPr>
            <a:picLocks noGrp="1" noChangeAspect="1"/>
          </p:cNvPicPr>
          <p:nvPr>
            <p:ph sz="half" idx="2"/>
          </p:nvPr>
        </p:nvPicPr>
        <p:blipFill>
          <a:blip r:embed="rId2"/>
          <a:stretch>
            <a:fillRect/>
          </a:stretch>
        </p:blipFill>
        <p:spPr>
          <a:xfrm>
            <a:off x="7699664" y="2276620"/>
            <a:ext cx="3988091" cy="4446298"/>
          </a:xfrm>
          <a:prstGeom prst="rect">
            <a:avLst/>
          </a:prstGeom>
        </p:spPr>
      </p:pic>
    </p:spTree>
    <p:extLst>
      <p:ext uri="{BB962C8B-B14F-4D97-AF65-F5344CB8AC3E}">
        <p14:creationId xmlns:p14="http://schemas.microsoft.com/office/powerpoint/2010/main" val="628216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71801" y="1600200"/>
            <a:ext cx="6072188" cy="3371850"/>
          </a:xfrm>
          <a:prstGeom prst="rect">
            <a:avLst/>
          </a:prstGeom>
        </p:spPr>
      </p:pic>
    </p:spTree>
    <p:extLst>
      <p:ext uri="{BB962C8B-B14F-4D97-AF65-F5344CB8AC3E}">
        <p14:creationId xmlns:p14="http://schemas.microsoft.com/office/powerpoint/2010/main" val="862070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6" y="0"/>
            <a:ext cx="10131425" cy="758536"/>
          </a:xfrm>
        </p:spPr>
        <p:txBody>
          <a:bodyPr/>
          <a:lstStyle/>
          <a:p>
            <a:r>
              <a:rPr lang="en-US" dirty="0"/>
              <a:t>ACKNOWLEDGEMENTS:</a:t>
            </a:r>
          </a:p>
        </p:txBody>
      </p:sp>
      <p:sp>
        <p:nvSpPr>
          <p:cNvPr id="3" name="Content Placeholder 2"/>
          <p:cNvSpPr>
            <a:spLocks noGrp="1"/>
          </p:cNvSpPr>
          <p:nvPr>
            <p:ph idx="1"/>
          </p:nvPr>
        </p:nvSpPr>
        <p:spPr>
          <a:xfrm>
            <a:off x="754352" y="758536"/>
            <a:ext cx="11226366" cy="6192982"/>
          </a:xfrm>
        </p:spPr>
        <p:txBody>
          <a:bodyPr>
            <a:normAutofit fontScale="92500" lnSpcReduction="10000"/>
          </a:bodyPr>
          <a:lstStyle/>
          <a:p>
            <a:r>
              <a:rPr lang="en-US" sz="2000" dirty="0"/>
              <a:t>Introduction to Engineering Ethics by Mike W. Martin Professor of Philosophy Chapman University and Roland </a:t>
            </a:r>
            <a:r>
              <a:rPr lang="en-US" sz="2000" dirty="0" err="1"/>
              <a:t>Schinzinger</a:t>
            </a:r>
            <a:r>
              <a:rPr lang="en-US" sz="2000" dirty="0"/>
              <a:t> Late Professor Emeritus of Electrical Engineering University of California, Irvine : McGraw Hill Higher Education : ISBN 978-0-07-248311-6 MHID 0-07-248311-3</a:t>
            </a:r>
          </a:p>
          <a:p>
            <a:pPr>
              <a:spcAft>
                <a:spcPts val="0"/>
              </a:spcAft>
            </a:pPr>
            <a:r>
              <a:rPr lang="en-US" sz="2000" dirty="0"/>
              <a:t>Engineering Ethics concepts and cases by Charles E. Harris Texas A&amp;M University,  Michael S. Pritchard Western Michigan University and Michael J. </a:t>
            </a:r>
            <a:r>
              <a:rPr lang="en-US" sz="2000" dirty="0" err="1"/>
              <a:t>Rabins</a:t>
            </a:r>
            <a:r>
              <a:rPr lang="en-US" sz="2000" dirty="0"/>
              <a:t> Texas A&amp;M University, </a:t>
            </a:r>
            <a:r>
              <a:rPr lang="en-US" sz="2000" dirty="0" err="1"/>
              <a:t>Wadsworh</a:t>
            </a:r>
            <a:r>
              <a:rPr lang="en-US" sz="2000" dirty="0"/>
              <a:t> Cengage Learning. Library of Congress Control Number: 2008924940 ISBN-13: 978-0-495-50279-1</a:t>
            </a:r>
          </a:p>
          <a:p>
            <a:pPr>
              <a:spcAft>
                <a:spcPts val="0"/>
              </a:spcAft>
              <a:buFont typeface="Wingdings" panose="05000000000000000000" pitchFamily="2" charset="2"/>
              <a:buChar char="§"/>
            </a:pPr>
            <a:r>
              <a:rPr lang="en-US" sz="2200" dirty="0">
                <a:hlinkClick r:id="rId2"/>
              </a:rPr>
              <a:t>https://www.system-safety.org/issc2018/wp-content/uploads/2018/05/Ericson-FTA_Tutorial.pdf</a:t>
            </a:r>
            <a:endParaRPr lang="en-US" sz="2200" dirty="0"/>
          </a:p>
          <a:p>
            <a:pPr>
              <a:spcAft>
                <a:spcPts val="0"/>
              </a:spcAft>
              <a:buFont typeface="Wingdings" panose="05000000000000000000" pitchFamily="2" charset="2"/>
              <a:buChar char="§"/>
            </a:pPr>
            <a:r>
              <a:rPr lang="en-US" sz="2200" dirty="0">
                <a:hlinkClick r:id="rId3"/>
              </a:rPr>
              <a:t>https://www.researchgate.net/figure/A-n-example-of-event-tree-analysis_fig1_235957458</a:t>
            </a:r>
            <a:endParaRPr lang="en-US" sz="2200" dirty="0"/>
          </a:p>
          <a:p>
            <a:pPr>
              <a:spcAft>
                <a:spcPts val="0"/>
              </a:spcAft>
              <a:buFont typeface="Wingdings" panose="05000000000000000000" pitchFamily="2" charset="2"/>
              <a:buChar char="§"/>
            </a:pPr>
            <a:r>
              <a:rPr lang="en-US" sz="2200" dirty="0">
                <a:hlinkClick r:id="rId4"/>
              </a:rPr>
              <a:t>https://www.constructconnect.com/blog/10-construction-site-safety-tips</a:t>
            </a:r>
            <a:endParaRPr lang="en-US" sz="2200" dirty="0"/>
          </a:p>
          <a:p>
            <a:pPr>
              <a:spcAft>
                <a:spcPts val="0"/>
              </a:spcAft>
              <a:buFont typeface="Wingdings" panose="05000000000000000000" pitchFamily="2" charset="2"/>
              <a:buChar char="§"/>
            </a:pPr>
            <a:r>
              <a:rPr lang="en-US" sz="2200" dirty="0">
                <a:hlinkClick r:id="rId5"/>
              </a:rPr>
              <a:t>https://esub.com/improve-construction-site-safety/</a:t>
            </a:r>
            <a:endParaRPr lang="en-US" sz="2200" dirty="0"/>
          </a:p>
          <a:p>
            <a:pPr>
              <a:spcAft>
                <a:spcPts val="0"/>
              </a:spcAft>
              <a:buFont typeface="Wingdings" panose="05000000000000000000" pitchFamily="2" charset="2"/>
              <a:buChar char="§"/>
            </a:pPr>
            <a:r>
              <a:rPr lang="en-US" sz="2000" dirty="0"/>
              <a:t>https://www.bing.com/images/search?view=detailV2&amp;ccid</a:t>
            </a:r>
          </a:p>
          <a:p>
            <a:pPr>
              <a:spcAft>
                <a:spcPts val="0"/>
              </a:spcAft>
              <a:buFont typeface="Wingdings" panose="05000000000000000000" pitchFamily="2" charset="2"/>
              <a:buChar char="§"/>
            </a:pPr>
            <a:r>
              <a:rPr lang="en-US" sz="2000" dirty="0"/>
              <a:t>FACTORIES ORDINANCE No 45 of 1942</a:t>
            </a:r>
          </a:p>
          <a:p>
            <a:pPr>
              <a:spcAft>
                <a:spcPts val="0"/>
              </a:spcAft>
              <a:buFont typeface="Wingdings" panose="05000000000000000000" pitchFamily="2" charset="2"/>
              <a:buChar char="§"/>
            </a:pPr>
            <a:r>
              <a:rPr lang="en-US" sz="2000" dirty="0"/>
              <a:t>Tennet.eu/company/safety-at-</a:t>
            </a:r>
            <a:r>
              <a:rPr lang="en-US" sz="2000" dirty="0" err="1"/>
              <a:t>tennet</a:t>
            </a:r>
            <a:r>
              <a:rPr lang="en-US" sz="2000" dirty="0"/>
              <a:t>/safety-at-</a:t>
            </a:r>
            <a:r>
              <a:rPr lang="en-US" sz="2000" dirty="0" err="1"/>
              <a:t>tennet</a:t>
            </a:r>
            <a:r>
              <a:rPr lang="en-US" sz="2000" dirty="0"/>
              <a:t>/</a:t>
            </a:r>
          </a:p>
          <a:p>
            <a:pPr>
              <a:lnSpc>
                <a:spcPct val="110000"/>
              </a:lnSpc>
              <a:spcAft>
                <a:spcPts val="0"/>
              </a:spcAft>
            </a:pPr>
            <a:r>
              <a:rPr lang="en-US" sz="2000" dirty="0"/>
              <a:t>https://www.uniassignment.com/essay-samples/construction/ethical-case-study-bhopal-disaster-construction-essay.php</a:t>
            </a:r>
          </a:p>
          <a:p>
            <a:pPr>
              <a:lnSpc>
                <a:spcPct val="110000"/>
              </a:lnSpc>
              <a:spcAft>
                <a:spcPts val="0"/>
              </a:spcAft>
            </a:pPr>
            <a:r>
              <a:rPr lang="en-US" sz="2000" dirty="0"/>
              <a:t>https://en.wikipedia.org/wiki/Bhopal_disaster</a:t>
            </a:r>
          </a:p>
          <a:p>
            <a:pPr>
              <a:lnSpc>
                <a:spcPct val="110000"/>
              </a:lnSpc>
              <a:spcAft>
                <a:spcPts val="0"/>
              </a:spcAft>
            </a:pPr>
            <a:r>
              <a:rPr lang="en-US" sz="2000" dirty="0"/>
              <a:t>https://www.slideshare.net/ankithkadri/bhopal-tragedy-27723477</a:t>
            </a:r>
          </a:p>
          <a:p>
            <a:pPr>
              <a:lnSpc>
                <a:spcPct val="110000"/>
              </a:lnSpc>
              <a:spcAft>
                <a:spcPts val="0"/>
              </a:spcAft>
            </a:pPr>
            <a:r>
              <a:rPr lang="en-US" sz="2000" dirty="0"/>
              <a:t>https://medium.com/@mansimahur/bhopal-gas-disaster-girl-67c789a21fbf</a:t>
            </a:r>
          </a:p>
          <a:p>
            <a:pPr>
              <a:lnSpc>
                <a:spcPct val="110000"/>
              </a:lnSpc>
              <a:spcAft>
                <a:spcPts val="0"/>
              </a:spcAft>
            </a:pPr>
            <a:r>
              <a:rPr lang="en-US" sz="2000" dirty="0">
                <a:hlinkClick r:id="rId6"/>
              </a:rPr>
              <a:t>https://www.dnaindia.com/india/report-hazardous-waste-of-union-carbide-to-be-disposed-of-govt-2360516</a:t>
            </a:r>
            <a:endParaRPr lang="en-US" sz="2000" dirty="0"/>
          </a:p>
          <a:p>
            <a:pPr>
              <a:lnSpc>
                <a:spcPct val="110000"/>
              </a:lnSpc>
              <a:spcAft>
                <a:spcPts val="0"/>
              </a:spcAft>
            </a:pPr>
            <a:r>
              <a:rPr lang="en-US" sz="2000" dirty="0"/>
              <a:t>https://ichef.bbci.co.uk/news/976/mcs/media/images/46829000/gif/_46829097_bhopal_466.gif</a:t>
            </a:r>
          </a:p>
          <a:p>
            <a:endParaRPr lang="en-US" sz="2000" dirty="0"/>
          </a:p>
          <a:p>
            <a:endParaRPr lang="en-US" dirty="0"/>
          </a:p>
        </p:txBody>
      </p:sp>
    </p:spTree>
    <p:extLst>
      <p:ext uri="{BB962C8B-B14F-4D97-AF65-F5344CB8AC3E}">
        <p14:creationId xmlns:p14="http://schemas.microsoft.com/office/powerpoint/2010/main" val="2969316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2530F7B2-2A3D-4F6E-AB94-7FFE147CC7AB}"/>
              </a:ext>
            </a:extLst>
          </p:cNvPr>
          <p:cNvPicPr>
            <a:picLocks noChangeAspect="1"/>
          </p:cNvPicPr>
          <p:nvPr/>
        </p:nvPicPr>
        <p:blipFill>
          <a:blip r:embed="rId2"/>
          <a:stretch>
            <a:fillRect/>
          </a:stretch>
        </p:blipFill>
        <p:spPr>
          <a:xfrm>
            <a:off x="3572332" y="4792986"/>
            <a:ext cx="5383235" cy="1755800"/>
          </a:xfrm>
          <a:prstGeom prst="rect">
            <a:avLst/>
          </a:prstGeom>
        </p:spPr>
      </p:pic>
      <p:sp>
        <p:nvSpPr>
          <p:cNvPr id="7" name="Text Placeholder 6"/>
          <p:cNvSpPr>
            <a:spLocks noGrp="1"/>
          </p:cNvSpPr>
          <p:nvPr>
            <p:ph type="body" idx="1"/>
          </p:nvPr>
        </p:nvSpPr>
        <p:spPr/>
        <p:txBody>
          <a:bodyPr/>
          <a:lstStyle/>
          <a:p>
            <a:endParaRPr lang="en-US" dirty="0"/>
          </a:p>
        </p:txBody>
      </p:sp>
      <p:sp>
        <p:nvSpPr>
          <p:cNvPr id="8" name="Rectangle 7"/>
          <p:cNvSpPr/>
          <p:nvPr/>
        </p:nvSpPr>
        <p:spPr>
          <a:xfrm>
            <a:off x="3000957" y="2967335"/>
            <a:ext cx="6190092" cy="1200329"/>
          </a:xfrm>
          <a:prstGeom prst="rect">
            <a:avLst/>
          </a:prstGeom>
          <a:noFill/>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2"/>
                  </a:outerShdw>
                </a:effectLst>
              </a:rPr>
              <a:t>THANK YOU !!!!</a:t>
            </a:r>
          </a:p>
        </p:txBody>
      </p:sp>
      <p:pic>
        <p:nvPicPr>
          <p:cNvPr id="9" name="Picture 8"/>
          <p:cNvPicPr>
            <a:picLocks noChangeAspect="1"/>
          </p:cNvPicPr>
          <p:nvPr/>
        </p:nvPicPr>
        <p:blipFill>
          <a:blip r:embed="rId3"/>
          <a:stretch>
            <a:fillRect/>
          </a:stretch>
        </p:blipFill>
        <p:spPr>
          <a:xfrm>
            <a:off x="4638674" y="735856"/>
            <a:ext cx="2486025" cy="1838325"/>
          </a:xfrm>
          <a:prstGeom prst="rect">
            <a:avLst/>
          </a:prstGeom>
        </p:spPr>
      </p:pic>
    </p:spTree>
    <p:extLst>
      <p:ext uri="{BB962C8B-B14F-4D97-AF65-F5344CB8AC3E}">
        <p14:creationId xmlns:p14="http://schemas.microsoft.com/office/powerpoint/2010/main" val="65786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6700"/>
            <a:ext cx="10131425" cy="1456267"/>
          </a:xfrm>
        </p:spPr>
        <p:txBody>
          <a:bodyPr>
            <a:normAutofit/>
          </a:bodyPr>
          <a:lstStyle/>
          <a:p>
            <a:r>
              <a:rPr lang="en-US" sz="4400" b="1" dirty="0">
                <a:latin typeface="Arial Rounded MT Bold" panose="020F0704030504030204" pitchFamily="34" charset="0"/>
              </a:rPr>
              <a:t>SAFETY AND RISK</a:t>
            </a:r>
            <a:endParaRPr lang="en-US" sz="4400" dirty="0"/>
          </a:p>
        </p:txBody>
      </p:sp>
      <p:sp>
        <p:nvSpPr>
          <p:cNvPr id="3" name="Content Placeholder 2"/>
          <p:cNvSpPr>
            <a:spLocks noGrp="1"/>
          </p:cNvSpPr>
          <p:nvPr>
            <p:ph idx="1"/>
          </p:nvPr>
        </p:nvSpPr>
        <p:spPr>
          <a:xfrm>
            <a:off x="685799" y="1527705"/>
            <a:ext cx="10801351" cy="5187420"/>
          </a:xfrm>
        </p:spPr>
        <p:txBody>
          <a:bodyPr/>
          <a:lstStyle/>
          <a:p>
            <a:r>
              <a:rPr lang="en-US" sz="2400" dirty="0"/>
              <a:t>The concern for safety is a common one for engineers. How should engineers deal with issues of safety and risk, especially when they involve possible liability for harm?</a:t>
            </a:r>
          </a:p>
          <a:p>
            <a:r>
              <a:rPr lang="en-US" sz="2400" dirty="0"/>
              <a:t> In the Twin Towers case, the risk was increased by the earlier weakening of building codes and the use of new structural designs that were untested, even though the building codes required such testing. </a:t>
            </a:r>
          </a:p>
          <a:p>
            <a:r>
              <a:rPr lang="en-US" sz="2400" dirty="0"/>
              <a:t>This illustrates an important fact: Engineering necessarily involves risk, and innovation usually increases the risks. One cannot avoid risk simply by remaining with tried and true designs, but innovation creates technologies in which the risks are not fully understood, thereby increasing the chance of failure. Without innovation, there is no progress. </a:t>
            </a:r>
          </a:p>
          <a:p>
            <a:r>
              <a:rPr lang="en-US" sz="2800" b="1" dirty="0">
                <a:solidFill>
                  <a:srgbClr val="FFFF00"/>
                </a:solidFill>
              </a:rPr>
              <a:t>Thus, risk is inherent in engineering</a:t>
            </a:r>
            <a:r>
              <a:rPr lang="en-US" sz="2400" dirty="0"/>
              <a:t>. </a:t>
            </a:r>
          </a:p>
        </p:txBody>
      </p:sp>
    </p:spTree>
    <p:extLst>
      <p:ext uri="{BB962C8B-B14F-4D97-AF65-F5344CB8AC3E}">
        <p14:creationId xmlns:p14="http://schemas.microsoft.com/office/powerpoint/2010/main" val="77200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263"/>
            <a:ext cx="10131425" cy="1456267"/>
          </a:xfrm>
        </p:spPr>
        <p:txBody>
          <a:bodyPr>
            <a:normAutofit/>
          </a:bodyPr>
          <a:lstStyle/>
          <a:p>
            <a:r>
              <a:rPr lang="en-US" sz="4800" b="1" dirty="0">
                <a:latin typeface="Arial Rounded MT Bold" panose="020F0704030504030204" pitchFamily="34" charset="0"/>
              </a:rPr>
              <a:t>SAFETY AND RISK</a:t>
            </a:r>
          </a:p>
        </p:txBody>
      </p:sp>
      <p:sp>
        <p:nvSpPr>
          <p:cNvPr id="3" name="Content Placeholder 2"/>
          <p:cNvSpPr>
            <a:spLocks noGrp="1"/>
          </p:cNvSpPr>
          <p:nvPr>
            <p:ph idx="1"/>
          </p:nvPr>
        </p:nvSpPr>
        <p:spPr>
          <a:xfrm>
            <a:off x="685801" y="1651531"/>
            <a:ext cx="10744199" cy="4706408"/>
          </a:xfrm>
        </p:spPr>
        <p:txBody>
          <a:bodyPr>
            <a:noAutofit/>
          </a:bodyPr>
          <a:lstStyle/>
          <a:p>
            <a:r>
              <a:rPr lang="en-US" sz="2400" dirty="0"/>
              <a:t>We demand safe products and services, but we also realize that there is a cost involved, and we may have to pay for this safety. </a:t>
            </a:r>
          </a:p>
          <a:p>
            <a:r>
              <a:rPr lang="en-US" sz="2400" dirty="0"/>
              <a:t>To complicate matters, what may be safe enough for one person may not be for someone else because of different perceptions about what is safe</a:t>
            </a:r>
          </a:p>
          <a:p>
            <a:pPr lvl="1"/>
            <a:r>
              <a:rPr lang="en-US" sz="2400" dirty="0"/>
              <a:t> A power saw in the hands of a child will never be as safe as it can be in the hands of an adult. </a:t>
            </a:r>
          </a:p>
          <a:p>
            <a:pPr lvl="1"/>
            <a:r>
              <a:rPr lang="en-US" sz="2400" dirty="0"/>
              <a:t>A sick adult is more prone to suffer ill effects from air pollution than is a healthy adult. </a:t>
            </a:r>
          </a:p>
          <a:p>
            <a:r>
              <a:rPr lang="en-US" sz="2400" dirty="0"/>
              <a:t>Absolute safety, in the senses of (a) entirely risk-free activities and products, or (b) a degree of safety that satisfies all individuals or groups under all conditions, is neither </a:t>
            </a:r>
            <a:r>
              <a:rPr lang="en-US" sz="2400" b="1" dirty="0">
                <a:solidFill>
                  <a:srgbClr val="FFFF00"/>
                </a:solidFill>
              </a:rPr>
              <a:t>attainable</a:t>
            </a:r>
            <a:r>
              <a:rPr lang="en-US" sz="2400" dirty="0"/>
              <a:t> nor </a:t>
            </a:r>
            <a:r>
              <a:rPr lang="en-US" sz="2400" b="1" dirty="0">
                <a:solidFill>
                  <a:srgbClr val="FFFF00"/>
                </a:solidFill>
              </a:rPr>
              <a:t>affordable</a:t>
            </a:r>
            <a:r>
              <a:rPr lang="en-US" sz="2400" dirty="0"/>
              <a:t>..</a:t>
            </a:r>
          </a:p>
        </p:txBody>
      </p:sp>
    </p:spTree>
    <p:extLst>
      <p:ext uri="{BB962C8B-B14F-4D97-AF65-F5344CB8AC3E}">
        <p14:creationId xmlns:p14="http://schemas.microsoft.com/office/powerpoint/2010/main" val="109215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circle(in)">
                                      <p:cBhvr>
                                        <p:cTn id="26"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5275"/>
            <a:ext cx="10131425" cy="1456267"/>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3" name="Content Placeholder 2"/>
          <p:cNvSpPr>
            <a:spLocks noGrp="1"/>
          </p:cNvSpPr>
          <p:nvPr>
            <p:ph idx="1"/>
          </p:nvPr>
        </p:nvSpPr>
        <p:spPr>
          <a:xfrm>
            <a:off x="685801" y="1751542"/>
            <a:ext cx="10758487" cy="4606395"/>
          </a:xfrm>
        </p:spPr>
        <p:txBody>
          <a:bodyPr>
            <a:normAutofit/>
          </a:bodyPr>
          <a:lstStyle/>
          <a:p>
            <a:r>
              <a:rPr lang="en-US" sz="2400" dirty="0"/>
              <a:t>The relationship of safety to risk is an inverse one. Because of the laws of engineering science and statistics, the more we accept risk in an engineering project, the less safe it will become. </a:t>
            </a:r>
          </a:p>
          <a:p>
            <a:r>
              <a:rPr lang="en-US" sz="2400" dirty="0"/>
              <a:t>If there were absolutely no risk in a project, then that project would be absolutely safe. So safety and risk are intimately connected. Concern for safety is a part of engineering practice.</a:t>
            </a:r>
          </a:p>
          <a:p>
            <a:r>
              <a:rPr lang="en-US" sz="2400" dirty="0"/>
              <a:t> One of the most common concepts in engineering practice is the notion of </a:t>
            </a:r>
            <a:r>
              <a:rPr lang="en-US" sz="2800" b="1" dirty="0">
                <a:solidFill>
                  <a:srgbClr val="FFFF00"/>
                </a:solidFill>
              </a:rPr>
              <a:t>‘‘factors of safety.’’</a:t>
            </a:r>
            <a:r>
              <a:rPr lang="en-US" sz="2800" dirty="0"/>
              <a:t> </a:t>
            </a:r>
            <a:r>
              <a:rPr lang="en-US" sz="2400" dirty="0"/>
              <a:t>If the largest load a walkway will have to carry at any one time is 1,000 kg, for example, then a prudent engineer might design the walkway geometry to carry 3,000 kg. The walkway dimensions for normal usage would then be designed with a factor of safety of three on geometry.</a:t>
            </a:r>
          </a:p>
        </p:txBody>
      </p:sp>
    </p:spTree>
    <p:extLst>
      <p:ext uri="{BB962C8B-B14F-4D97-AF65-F5344CB8AC3E}">
        <p14:creationId xmlns:p14="http://schemas.microsoft.com/office/powerpoint/2010/main" val="279546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3" y="166687"/>
            <a:ext cx="10131425" cy="1456267"/>
          </a:xfrm>
        </p:spPr>
        <p:txBody>
          <a:bodyPr>
            <a:normAutofit/>
          </a:bodyPr>
          <a:lstStyle/>
          <a:p>
            <a:r>
              <a:rPr lang="en-US" sz="4800" b="1" dirty="0">
                <a:latin typeface="Arial Rounded MT Bold" panose="020F0704030504030204" pitchFamily="34" charset="0"/>
              </a:rPr>
              <a:t>SAFETY AND RISK</a:t>
            </a:r>
            <a:endParaRPr lang="en-US" sz="4800" dirty="0"/>
          </a:p>
        </p:txBody>
      </p:sp>
      <p:sp>
        <p:nvSpPr>
          <p:cNvPr id="3" name="Content Placeholder 2"/>
          <p:cNvSpPr>
            <a:spLocks noGrp="1"/>
          </p:cNvSpPr>
          <p:nvPr>
            <p:ph idx="1"/>
          </p:nvPr>
        </p:nvSpPr>
        <p:spPr>
          <a:xfrm>
            <a:off x="685801" y="1622954"/>
            <a:ext cx="10131425" cy="5235045"/>
          </a:xfrm>
        </p:spPr>
        <p:txBody>
          <a:bodyPr>
            <a:normAutofit/>
          </a:bodyPr>
          <a:lstStyle/>
          <a:p>
            <a:r>
              <a:rPr lang="en-US" sz="2400" dirty="0"/>
              <a:t>Virtually all engineering codes give a prominent place to safety, stating that engineers must hold paramount the safety, health, and welfare of the public. The first Fundamental Canon of the IESL Code of Ethics requires members to </a:t>
            </a:r>
            <a:r>
              <a:rPr lang="en-US" sz="2400" b="1" dirty="0">
                <a:solidFill>
                  <a:srgbClr val="FFFF00"/>
                </a:solidFill>
              </a:rPr>
              <a:t>‘‘hold paramount the safety, health, and welfare of the public.’’ </a:t>
            </a:r>
          </a:p>
          <a:p>
            <a:r>
              <a:rPr lang="en-US" sz="2400" dirty="0"/>
              <a:t>In Clause 5.2, it instructs engineers not to </a:t>
            </a:r>
            <a:r>
              <a:rPr lang="en-US" sz="2400" b="1" dirty="0">
                <a:solidFill>
                  <a:srgbClr val="FFFF00"/>
                </a:solidFill>
              </a:rPr>
              <a:t>‘‘complete, sign, or seal plans and/or specifications that are not in conformity with applicable engineering standards.’’</a:t>
            </a:r>
            <a:r>
              <a:rPr lang="en-US" sz="2400" dirty="0"/>
              <a:t> </a:t>
            </a:r>
          </a:p>
          <a:p>
            <a:r>
              <a:rPr lang="en-US" sz="2400" dirty="0"/>
              <a:t>Clause 1.5, instructs engineers that </a:t>
            </a:r>
            <a:r>
              <a:rPr lang="en-US" sz="2400" b="1" dirty="0">
                <a:solidFill>
                  <a:srgbClr val="FFFF00"/>
                </a:solidFill>
              </a:rPr>
              <a:t>if their professional judgment in circumstances that endanger life or property is overruled, they shall notify their employer or client and such other authority as may be appropriate</a:t>
            </a:r>
            <a:r>
              <a:rPr lang="en-US" sz="2400" dirty="0"/>
              <a:t>.</a:t>
            </a:r>
          </a:p>
        </p:txBody>
      </p:sp>
    </p:spTree>
    <p:extLst>
      <p:ext uri="{BB962C8B-B14F-4D97-AF65-F5344CB8AC3E}">
        <p14:creationId xmlns:p14="http://schemas.microsoft.com/office/powerpoint/2010/main" val="34742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2327</TotalTime>
  <Words>5925</Words>
  <Application>Microsoft Office PowerPoint</Application>
  <PresentationFormat>Widescreen</PresentationFormat>
  <Paragraphs>329</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Arial Rounded MT Bold</vt:lpstr>
      <vt:lpstr>Calibri</vt:lpstr>
      <vt:lpstr>Calibri Light</vt:lpstr>
      <vt:lpstr>Wingdings</vt:lpstr>
      <vt:lpstr>Celestial</vt:lpstr>
      <vt:lpstr>  PROFESSIONAL ETHICS – ESB 402   ENGINEERS COMMITMENT TO SAFETY</vt:lpstr>
      <vt:lpstr>TOPICS</vt:lpstr>
      <vt:lpstr>SAFETY AND RISK</vt:lpstr>
      <vt:lpstr>SAFETY AND RISK</vt:lpstr>
      <vt:lpstr>SAFETY AND RISK</vt:lpstr>
      <vt:lpstr>SAFETY AND RISK</vt:lpstr>
      <vt:lpstr>SAFETY AND RISK</vt:lpstr>
      <vt:lpstr>SAFETY AND RISK</vt:lpstr>
      <vt:lpstr>SAFETY AND RISK</vt:lpstr>
      <vt:lpstr>SAFETY AND RISK</vt:lpstr>
      <vt:lpstr>SAFETY AND RISK</vt:lpstr>
      <vt:lpstr>ASSESSING AND REDUCING RISK</vt:lpstr>
      <vt:lpstr>ASSESSING AND REDUCING RISK</vt:lpstr>
      <vt:lpstr>ASSESSING AND REDUCING RISK</vt:lpstr>
      <vt:lpstr>ASSESSING AND REDUCING RISK</vt:lpstr>
      <vt:lpstr>ASSESSING AND REDUCING RISK</vt:lpstr>
      <vt:lpstr>NORMAILIZING DEVIANCE</vt:lpstr>
      <vt:lpstr>Construction site safety</vt:lpstr>
      <vt:lpstr>Construction site safety</vt:lpstr>
      <vt:lpstr>Construction site safety</vt:lpstr>
      <vt:lpstr>Construction site safety</vt:lpstr>
      <vt:lpstr>Construction site safety</vt:lpstr>
      <vt:lpstr>Construction site safety</vt:lpstr>
      <vt:lpstr>Construction site safety</vt:lpstr>
      <vt:lpstr>Construction site safety</vt:lpstr>
      <vt:lpstr>Construction site safety</vt:lpstr>
      <vt:lpstr>Construction site safety</vt:lpstr>
      <vt:lpstr>Construction site safety</vt:lpstr>
      <vt:lpstr>INDUSTRIAL site safety</vt:lpstr>
      <vt:lpstr>INDUSTRIAL site safety</vt:lpstr>
      <vt:lpstr>INDUSTRIAL site safety </vt:lpstr>
      <vt:lpstr>INDUSTRIAL site safety</vt:lpstr>
      <vt:lpstr>THE ENGINEERS LIABILITY FOR SAFETY / RISK</vt:lpstr>
      <vt:lpstr>The Bhopal gas leak tragedy 1984</vt:lpstr>
      <vt:lpstr>PowerPoint Presentation</vt:lpstr>
      <vt:lpstr>BACKGROUND</vt:lpstr>
      <vt:lpstr>BACKGROUND</vt:lpstr>
      <vt:lpstr>Operation - Liquid MIC storage</vt:lpstr>
      <vt:lpstr>PowerPoint Presentation</vt:lpstr>
      <vt:lpstr>Operation – the gas release</vt:lpstr>
      <vt:lpstr>Operation – the gas release</vt:lpstr>
      <vt:lpstr>Operation – the gas release</vt:lpstr>
      <vt:lpstr>EFFECTS</vt:lpstr>
      <vt:lpstr>Ethical Issues - Risk Assessment </vt:lpstr>
      <vt:lpstr>Ethical Issues - Risk Assessment </vt:lpstr>
      <vt:lpstr>Ethical Issues -Responsibility for Safety</vt:lpstr>
      <vt:lpstr>Ethical Issues -Responsibility for Safety</vt:lpstr>
      <vt:lpstr>Ethical Issues -Responsibility for Safety</vt:lpstr>
      <vt:lpstr>Ethical Issues -Responsibility for Safety</vt:lpstr>
      <vt:lpstr>ETHICAL Issues - Responsibility </vt:lpstr>
      <vt:lpstr>Ethical Issues - Conflict of Interest</vt:lpstr>
      <vt:lpstr>PowerPoint Presentation</vt:lpstr>
      <vt:lpstr> Bhopal Gas Disaster Girl Every particle of the soil felt your suffocation where you rested, surprisingly the cause of suffocation was still breathing normal.” </vt:lpstr>
      <vt:lpstr>PowerPoint Presentation</vt:lpstr>
      <vt:lpstr>ACKNOWLEDGEMENTS: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ETHICS – CE3124   ENGINEERS COMMITMENT TO SAFETY</dc:title>
  <dc:creator>User</dc:creator>
  <cp:lastModifiedBy>Russel De Zilwa</cp:lastModifiedBy>
  <cp:revision>99</cp:revision>
  <dcterms:created xsi:type="dcterms:W3CDTF">2020-02-05T06:09:27Z</dcterms:created>
  <dcterms:modified xsi:type="dcterms:W3CDTF">2024-04-03T03:27:34Z</dcterms:modified>
</cp:coreProperties>
</file>